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2" r:id="rId3"/>
    <p:sldId id="257" r:id="rId4"/>
    <p:sldId id="258" r:id="rId5"/>
    <p:sldId id="259" r:id="rId6"/>
    <p:sldId id="283" r:id="rId7"/>
    <p:sldId id="284" r:id="rId8"/>
    <p:sldId id="261" r:id="rId9"/>
    <p:sldId id="260" r:id="rId10"/>
    <p:sldId id="262" r:id="rId11"/>
    <p:sldId id="263" r:id="rId12"/>
    <p:sldId id="279" r:id="rId13"/>
    <p:sldId id="266" r:id="rId14"/>
    <p:sldId id="264" r:id="rId15"/>
    <p:sldId id="265" r:id="rId16"/>
    <p:sldId id="281" r:id="rId17"/>
    <p:sldId id="268" r:id="rId18"/>
    <p:sldId id="269" r:id="rId19"/>
    <p:sldId id="267" r:id="rId20"/>
    <p:sldId id="270" r:id="rId21"/>
    <p:sldId id="271" r:id="rId22"/>
    <p:sldId id="286" r:id="rId23"/>
    <p:sldId id="277" r:id="rId24"/>
    <p:sldId id="285" r:id="rId25"/>
    <p:sldId id="280" r:id="rId26"/>
    <p:sldId id="272" r:id="rId27"/>
    <p:sldId id="278" r:id="rId28"/>
    <p:sldId id="273" r:id="rId29"/>
    <p:sldId id="274" r:id="rId30"/>
    <p:sldId id="275" r:id="rId31"/>
    <p:sldId id="2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2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3F3DE-CED1-42E5-A5FD-CAD035116CF7}" type="datetimeFigureOut">
              <a:rPr lang="en-CA" smtClean="0"/>
              <a:t>2020-09-23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14D9A-5ABC-4BF5-B2F3-02AAC06162A4}" type="slidenum">
              <a:rPr lang="en-CA" smtClean="0"/>
              <a:t>‹#›</a:t>
            </a:fld>
            <a:endParaRPr lang="en-CA"/>
          </a:p>
        </p:txBody>
      </p:sp>
    </p:spTree>
    <p:extLst>
      <p:ext uri="{BB962C8B-B14F-4D97-AF65-F5344CB8AC3E}">
        <p14:creationId xmlns:p14="http://schemas.microsoft.com/office/powerpoint/2010/main" val="331624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Bookman Old Style" panose="02050604050505020204" pitchFamily="18" charset="0"/>
              </a:defRPr>
            </a:lvl1pPr>
          </a:lstStyle>
          <a:p>
            <a:r>
              <a:rPr lang="en-CA" smtClean="0"/>
              <a:t>Field axioms</a:t>
            </a:r>
            <a:endParaRPr lang="en-CA"/>
          </a:p>
        </p:txBody>
      </p:sp>
      <p:sp>
        <p:nvSpPr>
          <p:cNvPr id="6" name="Slide Number Placeholder 5"/>
          <p:cNvSpPr>
            <a:spLocks noGrp="1"/>
          </p:cNvSpPr>
          <p:nvPr>
            <p:ph type="sldNum" sz="quarter" idx="12"/>
          </p:nvPr>
        </p:nvSpPr>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Field axioms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Field axioms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Field axioms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Field axioms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Field axioms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505200" y="76200"/>
            <a:ext cx="480060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Field axioms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Times New Roman" panose="020206030504050203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 Id="rId9"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0.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6.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6.wmf"/><Relationship Id="rId5" Type="http://schemas.openxmlformats.org/officeDocument/2006/relationships/oleObject" Target="../embeddings/oleObject40.bin"/><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8.wmf"/><Relationship Id="rId5" Type="http://schemas.openxmlformats.org/officeDocument/2006/relationships/oleObject" Target="../embeddings/oleObject42.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4.bin"/></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46.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5.wmf"/><Relationship Id="rId5" Type="http://schemas.openxmlformats.org/officeDocument/2006/relationships/oleObject" Target="../embeddings/oleObject49.bin"/><Relationship Id="rId4" Type="http://schemas.openxmlformats.org/officeDocument/2006/relationships/image" Target="../media/image5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wmf"/><Relationship Id="rId5" Type="http://schemas.openxmlformats.org/officeDocument/2006/relationships/oleObject" Target="../embeddings/oleObject53.bin"/><Relationship Id="rId4" Type="http://schemas.openxmlformats.org/officeDocument/2006/relationships/image" Target="../media/image5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12.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8.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1.6.1 Field axioms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non-examples</a:t>
            </a:r>
            <a:endParaRPr lang="en-CA" dirty="0"/>
          </a:p>
        </p:txBody>
      </p:sp>
      <p:sp>
        <p:nvSpPr>
          <p:cNvPr id="3" name="Content Placeholder 2"/>
          <p:cNvSpPr>
            <a:spLocks noGrp="1"/>
          </p:cNvSpPr>
          <p:nvPr>
            <p:ph idx="1"/>
          </p:nvPr>
        </p:nvSpPr>
        <p:spPr/>
        <p:txBody>
          <a:bodyPr/>
          <a:lstStyle/>
          <a:p>
            <a:r>
              <a:rPr lang="en-US" dirty="0" smtClean="0"/>
              <a:t>Consider the following:</a:t>
            </a:r>
          </a:p>
          <a:p>
            <a:pPr lvl="1"/>
            <a:r>
              <a:rPr lang="en-US" dirty="0" smtClean="0"/>
              <a:t>The integers </a:t>
            </a:r>
            <a:r>
              <a:rPr lang="en-US" dirty="0" smtClean="0">
                <a:latin typeface="Times New Roman" panose="02020603050405020304" pitchFamily="18" charset="0"/>
              </a:rPr>
              <a:t>0, 1, 2, …, </a:t>
            </a:r>
            <a:r>
              <a:rPr lang="en-US" i="1" dirty="0" smtClean="0">
                <a:latin typeface="Times New Roman" panose="02020603050405020304" pitchFamily="18" charset="0"/>
              </a:rPr>
              <a:t>n</a:t>
            </a:r>
            <a:r>
              <a:rPr lang="en-US" dirty="0" smtClean="0">
                <a:latin typeface="Times New Roman" panose="02020603050405020304" pitchFamily="18" charset="0"/>
              </a:rPr>
              <a:t> – 1</a:t>
            </a:r>
            <a:r>
              <a:rPr lang="en-US" dirty="0" smtClean="0"/>
              <a:t> where </a:t>
            </a:r>
            <a:r>
              <a:rPr lang="en-US" i="1" dirty="0" smtClean="0">
                <a:latin typeface="Times New Roman" panose="02020603050405020304" pitchFamily="18" charset="0"/>
              </a:rPr>
              <a:t>n</a:t>
            </a:r>
            <a:r>
              <a:rPr lang="en-US" dirty="0" smtClean="0"/>
              <a:t> is</a:t>
            </a:r>
            <a:r>
              <a:rPr lang="en-US" b="1" dirty="0" smtClean="0"/>
              <a:t> not</a:t>
            </a:r>
            <a:r>
              <a:rPr lang="en-US" dirty="0" smtClean="0"/>
              <a:t> prime and addition and multiplication is modulo </a:t>
            </a:r>
            <a:r>
              <a:rPr lang="en-US" i="1" dirty="0" smtClean="0">
                <a:latin typeface="Times New Roman" panose="02020603050405020304" pitchFamily="18" charset="0"/>
              </a:rPr>
              <a:t>n</a:t>
            </a:r>
            <a:endParaRPr lang="en-US" dirty="0" smtClean="0"/>
          </a:p>
          <a:p>
            <a:pPr lvl="1"/>
            <a:r>
              <a:rPr lang="en-US" dirty="0" smtClean="0"/>
              <a:t>When </a:t>
            </a:r>
            <a:r>
              <a:rPr lang="en-US" i="1" dirty="0" smtClean="0">
                <a:latin typeface="Times New Roman" panose="02020603050405020304" pitchFamily="18" charset="0"/>
              </a:rPr>
              <a:t>n</a:t>
            </a:r>
            <a:r>
              <a:rPr lang="en-US" dirty="0" smtClean="0">
                <a:latin typeface="Times New Roman" panose="02020603050405020304" pitchFamily="18" charset="0"/>
              </a:rPr>
              <a:t> = 6</a:t>
            </a:r>
            <a:r>
              <a:rPr lang="en-US" dirty="0" smtClean="0"/>
              <a:t>, we have the following tables: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521409967"/>
              </p:ext>
            </p:extLst>
          </p:nvPr>
        </p:nvGraphicFramePr>
        <p:xfrm>
          <a:off x="509392" y="3413760"/>
          <a:ext cx="3886197" cy="2595880"/>
        </p:xfrm>
        <a:graphic>
          <a:graphicData uri="http://schemas.openxmlformats.org/drawingml/2006/table">
            <a:tbl>
              <a:tblPr>
                <a:tableStyleId>{2D5ABB26-0587-4C30-8999-92F81FD0307C}</a:tableStyleId>
              </a:tblPr>
              <a:tblGrid>
                <a:gridCol w="555171"/>
                <a:gridCol w="555171"/>
                <a:gridCol w="555171"/>
                <a:gridCol w="555171"/>
                <a:gridCol w="555171"/>
                <a:gridCol w="555171"/>
                <a:gridCol w="555171"/>
              </a:tblGrid>
              <a:tr h="370840">
                <a:tc>
                  <a:txBody>
                    <a:bodyPr/>
                    <a:lstStyle/>
                    <a:p>
                      <a:pPr algn="ctr"/>
                      <a:r>
                        <a:rPr lang="en-US" dirty="0" smtClean="0">
                          <a:solidFill>
                            <a:schemeClr val="bg1"/>
                          </a:solidFill>
                        </a:rPr>
                        <a:t>+</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0</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1</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2</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3</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4</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5</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40337091"/>
              </p:ext>
            </p:extLst>
          </p:nvPr>
        </p:nvGraphicFramePr>
        <p:xfrm>
          <a:off x="4876803" y="3423920"/>
          <a:ext cx="3886197" cy="2595880"/>
        </p:xfrm>
        <a:graphic>
          <a:graphicData uri="http://schemas.openxmlformats.org/drawingml/2006/table">
            <a:tbl>
              <a:tblPr>
                <a:tableStyleId>{2D5ABB26-0587-4C30-8999-92F81FD0307C}</a:tableStyleId>
              </a:tblPr>
              <a:tblGrid>
                <a:gridCol w="555171"/>
                <a:gridCol w="555171"/>
                <a:gridCol w="555171"/>
                <a:gridCol w="555171"/>
                <a:gridCol w="555171"/>
                <a:gridCol w="555171"/>
                <a:gridCol w="555171"/>
              </a:tblGrid>
              <a:tr h="370840">
                <a:tc>
                  <a:txBody>
                    <a:bodyPr/>
                    <a:lstStyle/>
                    <a:p>
                      <a:pPr algn="ctr"/>
                      <a:r>
                        <a:rPr lang="en-US" dirty="0" smtClean="0">
                          <a:solidFill>
                            <a:schemeClr val="bg1"/>
                          </a:solidFill>
                        </a:rPr>
                        <a:t>×</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0</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1</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2</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3</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4</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5</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5</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
        <p:nvSpPr>
          <p:cNvPr id="8" name="Rectangle 7"/>
          <p:cNvSpPr/>
          <p:nvPr/>
        </p:nvSpPr>
        <p:spPr>
          <a:xfrm>
            <a:off x="4953000" y="5257800"/>
            <a:ext cx="3733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spTree>
    <p:extLst>
      <p:ext uri="{BB962C8B-B14F-4D97-AF65-F5344CB8AC3E}">
        <p14:creationId xmlns:p14="http://schemas.microsoft.com/office/powerpoint/2010/main" val="29095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properties of fields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Properties or </a:t>
            </a:r>
            <a:r>
              <a:rPr lang="en-US" i="1" dirty="0" smtClean="0"/>
              <a:t>theorems</a:t>
            </a:r>
            <a:r>
              <a:rPr lang="en-US" dirty="0" smtClean="0"/>
              <a:t> can be derived from these axioms</a:t>
            </a:r>
            <a:endParaRPr lang="en-US" i="1" dirty="0" smtClean="0"/>
          </a:p>
          <a:p>
            <a:pPr marL="0" indent="0">
              <a:buNone/>
            </a:pPr>
            <a:r>
              <a:rPr lang="en-US" dirty="0" smtClean="0"/>
              <a:t>Theorem:</a:t>
            </a:r>
          </a:p>
          <a:p>
            <a:pPr marL="0" indent="0">
              <a:buNone/>
            </a:pPr>
            <a:r>
              <a:rPr lang="en-US" dirty="0" smtClean="0"/>
              <a:t>Proof:</a:t>
            </a:r>
          </a:p>
          <a:p>
            <a:pPr marL="0" indent="0">
              <a:buNone/>
            </a:pPr>
            <a:endParaRPr lang="en-US" dirty="0"/>
          </a:p>
          <a:p>
            <a:pPr marL="0" indent="0">
              <a:buNone/>
            </a:pPr>
            <a:r>
              <a:rPr lang="en-US" dirty="0" smtClean="0"/>
              <a:t>		</a:t>
            </a:r>
            <a:r>
              <a:rPr lang="en-US" sz="2000" dirty="0" smtClean="0"/>
              <a:t>But if </a:t>
            </a:r>
            <a:r>
              <a:rPr lang="en-US" sz="2000" i="1" dirty="0">
                <a:solidFill>
                  <a:prstClr val="white"/>
                </a:solidFill>
                <a:latin typeface="Times New Roman" panose="02020603050405020304" pitchFamily="18" charset="0"/>
              </a:rPr>
              <a:t>a</a:t>
            </a:r>
            <a:r>
              <a:rPr lang="en-US" sz="2000" dirty="0">
                <a:solidFill>
                  <a:prstClr val="white"/>
                </a:solidFill>
                <a:latin typeface="Times New Roman" panose="02020603050405020304" pitchFamily="18" charset="0"/>
              </a:rPr>
              <a:t> = </a:t>
            </a:r>
            <a:r>
              <a:rPr lang="en-US" sz="2000" i="1" dirty="0">
                <a:solidFill>
                  <a:prstClr val="white"/>
                </a:solidFill>
                <a:latin typeface="Times New Roman" panose="02020603050405020304" pitchFamily="18" charset="0"/>
              </a:rPr>
              <a:t>b</a:t>
            </a:r>
            <a:r>
              <a:rPr lang="en-US" sz="2000" dirty="0">
                <a:solidFill>
                  <a:prstClr val="white"/>
                </a:solidFill>
              </a:rPr>
              <a:t> and </a:t>
            </a:r>
            <a:r>
              <a:rPr lang="en-US" sz="2000" i="1" dirty="0">
                <a:solidFill>
                  <a:prstClr val="white"/>
                </a:solidFill>
                <a:latin typeface="Times New Roman" panose="02020603050405020304" pitchFamily="18" charset="0"/>
              </a:rPr>
              <a:t>b</a:t>
            </a:r>
            <a:r>
              <a:rPr lang="en-US" sz="2000" dirty="0">
                <a:solidFill>
                  <a:prstClr val="white"/>
                </a:solidFill>
                <a:latin typeface="Times New Roman" panose="02020603050405020304" pitchFamily="18" charset="0"/>
              </a:rPr>
              <a:t> = </a:t>
            </a:r>
            <a:r>
              <a:rPr lang="en-US" sz="2000" i="1" dirty="0">
                <a:solidFill>
                  <a:prstClr val="white"/>
                </a:solidFill>
                <a:latin typeface="Times New Roman" panose="02020603050405020304" pitchFamily="18" charset="0"/>
              </a:rPr>
              <a:t>c</a:t>
            </a:r>
            <a:r>
              <a:rPr lang="en-US" sz="2000" dirty="0">
                <a:solidFill>
                  <a:prstClr val="white"/>
                </a:solidFill>
              </a:rPr>
              <a:t>, it follows that </a:t>
            </a:r>
            <a:r>
              <a:rPr lang="en-US" sz="2000" i="1" dirty="0">
                <a:solidFill>
                  <a:prstClr val="white"/>
                </a:solidFill>
                <a:latin typeface="Times New Roman" panose="02020603050405020304" pitchFamily="18" charset="0"/>
              </a:rPr>
              <a:t>a </a:t>
            </a:r>
            <a:r>
              <a:rPr lang="en-US" sz="2000" dirty="0">
                <a:solidFill>
                  <a:prstClr val="white"/>
                </a:solidFill>
                <a:latin typeface="Times New Roman" panose="02020603050405020304" pitchFamily="18" charset="0"/>
              </a:rPr>
              <a:t>= </a:t>
            </a:r>
            <a:r>
              <a:rPr lang="en-US" sz="2000" i="1" dirty="0">
                <a:solidFill>
                  <a:prstClr val="white"/>
                </a:solidFill>
                <a:latin typeface="Times New Roman" panose="02020603050405020304" pitchFamily="18" charset="0"/>
              </a:rPr>
              <a:t>c</a:t>
            </a:r>
            <a:r>
              <a:rPr lang="en-US" sz="2000" dirty="0" smtClean="0">
                <a:solidFill>
                  <a:prstClr val="white"/>
                </a:solidFill>
              </a:rPr>
              <a:t>.</a:t>
            </a:r>
          </a:p>
          <a:p>
            <a:pPr marL="0" indent="0">
              <a:buNone/>
            </a:pPr>
            <a:r>
              <a:rPr lang="en-US" sz="2000" dirty="0">
                <a:solidFill>
                  <a:prstClr val="white"/>
                </a:solidFill>
              </a:rPr>
              <a:t>	</a:t>
            </a:r>
            <a:r>
              <a:rPr lang="en-US" sz="2000" dirty="0" smtClean="0">
                <a:solidFill>
                  <a:prstClr val="white"/>
                </a:solidFill>
              </a:rPr>
              <a:t>	Therefore,                   .</a:t>
            </a:r>
            <a:endParaRPr lang="en-US" dirty="0" smtClean="0"/>
          </a:p>
          <a:p>
            <a:pPr marL="0" indent="0">
              <a:buNone/>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731416005"/>
              </p:ext>
            </p:extLst>
          </p:nvPr>
        </p:nvGraphicFramePr>
        <p:xfrm>
          <a:off x="2400300" y="2096022"/>
          <a:ext cx="990600" cy="241300"/>
        </p:xfrm>
        <a:graphic>
          <a:graphicData uri="http://schemas.openxmlformats.org/presentationml/2006/ole">
            <mc:AlternateContent xmlns:mc="http://schemas.openxmlformats.org/markup-compatibility/2006">
              <mc:Choice xmlns:v="urn:schemas-microsoft-com:vml" Requires="v">
                <p:oleObj spid="_x0000_s5295" name="Equation" r:id="rId3" imgW="990360" imgH="241200" progId="Equation.DSMT4">
                  <p:embed/>
                </p:oleObj>
              </mc:Choice>
              <mc:Fallback>
                <p:oleObj name="Equation" r:id="rId3" imgW="990360" imgH="241200" progId="Equation.DSMT4">
                  <p:embed/>
                  <p:pic>
                    <p:nvPicPr>
                      <p:cNvPr id="0" name=""/>
                      <p:cNvPicPr/>
                      <p:nvPr/>
                    </p:nvPicPr>
                    <p:blipFill>
                      <a:blip r:embed="rId4"/>
                      <a:stretch>
                        <a:fillRect/>
                      </a:stretch>
                    </p:blipFill>
                    <p:spPr>
                      <a:xfrm>
                        <a:off x="2400300" y="2096022"/>
                        <a:ext cx="990600" cy="2413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22125119"/>
              </p:ext>
            </p:extLst>
          </p:nvPr>
        </p:nvGraphicFramePr>
        <p:xfrm>
          <a:off x="2400300" y="2540696"/>
          <a:ext cx="4914900" cy="685800"/>
        </p:xfrm>
        <a:graphic>
          <a:graphicData uri="http://schemas.openxmlformats.org/presentationml/2006/ole">
            <mc:AlternateContent xmlns:mc="http://schemas.openxmlformats.org/markup-compatibility/2006">
              <mc:Choice xmlns:v="urn:schemas-microsoft-com:vml" Requires="v">
                <p:oleObj spid="_x0000_s5296" name="Equation" r:id="rId5" imgW="4914720" imgH="685800" progId="Equation.DSMT4">
                  <p:embed/>
                </p:oleObj>
              </mc:Choice>
              <mc:Fallback>
                <p:oleObj name="Equation" r:id="rId5" imgW="4914720" imgH="685800" progId="Equation.DSMT4">
                  <p:embed/>
                  <p:pic>
                    <p:nvPicPr>
                      <p:cNvPr id="0" name="Object 12"/>
                      <p:cNvPicPr>
                        <a:picLocks noChangeAspect="1" noChangeArrowheads="1"/>
                      </p:cNvPicPr>
                      <p:nvPr/>
                    </p:nvPicPr>
                    <p:blipFill>
                      <a:blip r:embed="rId6"/>
                      <a:srcRect/>
                      <a:stretch>
                        <a:fillRect/>
                      </a:stretch>
                    </p:blipFill>
                    <p:spPr bwMode="auto">
                      <a:xfrm>
                        <a:off x="2400300" y="2540696"/>
                        <a:ext cx="491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39420711"/>
              </p:ext>
            </p:extLst>
          </p:nvPr>
        </p:nvGraphicFramePr>
        <p:xfrm>
          <a:off x="3581400" y="3682652"/>
          <a:ext cx="990600" cy="241300"/>
        </p:xfrm>
        <a:graphic>
          <a:graphicData uri="http://schemas.openxmlformats.org/presentationml/2006/ole">
            <mc:AlternateContent xmlns:mc="http://schemas.openxmlformats.org/markup-compatibility/2006">
              <mc:Choice xmlns:v="urn:schemas-microsoft-com:vml" Requires="v">
                <p:oleObj spid="_x0000_s5297" name="Equation" r:id="rId7" imgW="990360" imgH="241200" progId="Equation.DSMT4">
                  <p:embed/>
                </p:oleObj>
              </mc:Choice>
              <mc:Fallback>
                <p:oleObj name="Equation" r:id="rId7" imgW="990360" imgH="241200" progId="Equation.DSMT4">
                  <p:embed/>
                  <p:pic>
                    <p:nvPicPr>
                      <p:cNvPr id="0" name=""/>
                      <p:cNvPicPr/>
                      <p:nvPr/>
                    </p:nvPicPr>
                    <p:blipFill>
                      <a:blip r:embed="rId8"/>
                      <a:stretch>
                        <a:fillRect/>
                      </a:stretch>
                    </p:blipFill>
                    <p:spPr>
                      <a:xfrm>
                        <a:off x="3581400" y="3682652"/>
                        <a:ext cx="990600" cy="241300"/>
                      </a:xfrm>
                      <a:prstGeom prst="rect">
                        <a:avLst/>
                      </a:prstGeom>
                    </p:spPr>
                  </p:pic>
                </p:oleObj>
              </mc:Fallback>
            </mc:AlternateContent>
          </a:graphicData>
        </a:graphic>
      </p:graphicFrame>
      <p:sp>
        <p:nvSpPr>
          <p:cNvPr id="7" name="TextBox 6"/>
          <p:cNvSpPr txBox="1"/>
          <p:nvPr/>
        </p:nvSpPr>
        <p:spPr>
          <a:xfrm>
            <a:off x="4838178" y="3638490"/>
            <a:ext cx="676788" cy="400110"/>
          </a:xfrm>
          <a:prstGeom prst="rect">
            <a:avLst/>
          </a:prstGeom>
          <a:noFill/>
        </p:spPr>
        <p:txBody>
          <a:bodyPr wrap="none" rtlCol="0">
            <a:spAutoFit/>
          </a:bodyPr>
          <a:lstStyle/>
          <a:p>
            <a:r>
              <a:rPr lang="en-US" sz="2000" dirty="0" smtClean="0">
                <a:solidFill>
                  <a:schemeClr val="bg1"/>
                </a:solidFill>
                <a:latin typeface="Script MT Bold" panose="03040602040607080904" pitchFamily="66" charset="0"/>
              </a:rPr>
              <a:t>QED</a:t>
            </a:r>
            <a:endParaRPr lang="en-CA" sz="2000" dirty="0">
              <a:solidFill>
                <a:schemeClr val="bg1"/>
              </a:solidFill>
              <a:latin typeface="Script MT Bold" panose="03040602040607080904" pitchFamily="66" charset="0"/>
            </a:endParaRPr>
          </a:p>
        </p:txBody>
      </p:sp>
      <p:sp>
        <p:nvSpPr>
          <p:cNvPr id="6" name="Footer Placeholder 5"/>
          <p:cNvSpPr>
            <a:spLocks noGrp="1"/>
          </p:cNvSpPr>
          <p:nvPr>
            <p:ph type="ftr" sz="quarter" idx="11"/>
          </p:nvPr>
        </p:nvSpPr>
        <p:spPr/>
        <p:txBody>
          <a:bodyPr/>
          <a:lstStyle/>
          <a:p>
            <a:r>
              <a:rPr lang="en-CA" smtClean="0"/>
              <a:t>Field axioms</a:t>
            </a:r>
            <a:endParaRPr lang="en-CA"/>
          </a:p>
        </p:txBody>
      </p:sp>
      <p:sp>
        <p:nvSpPr>
          <p:cNvPr id="8" name="Slide Number Placeholder 7"/>
          <p:cNvSpPr>
            <a:spLocks noGrp="1"/>
          </p:cNvSpPr>
          <p:nvPr>
            <p:ph type="sldNum" sz="quarter" idx="12"/>
          </p:nvPr>
        </p:nvSpPr>
        <p:spPr/>
        <p:txBody>
          <a:bodyPr/>
          <a:lstStyle/>
          <a:p>
            <a:fld id="{42EF6DC8-DA9C-4533-8A40-BB00A2545AF8}" type="slidenum">
              <a:rPr lang="en-CA" smtClean="0"/>
              <a:pPr/>
              <a:t>11</a:t>
            </a:fld>
            <a:endParaRPr lang="en-CA"/>
          </a:p>
        </p:txBody>
      </p:sp>
    </p:spTree>
    <p:extLst>
      <p:ext uri="{BB962C8B-B14F-4D97-AF65-F5344CB8AC3E}">
        <p14:creationId xmlns:p14="http://schemas.microsoft.com/office/powerpoint/2010/main" val="164436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properties of fields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Properties or </a:t>
            </a:r>
            <a:r>
              <a:rPr lang="en-US" i="1" dirty="0" smtClean="0"/>
              <a:t>theorems</a:t>
            </a:r>
            <a:r>
              <a:rPr lang="en-US" dirty="0" smtClean="0"/>
              <a:t> can be derived from these axioms</a:t>
            </a:r>
            <a:endParaRPr lang="en-US" i="1" dirty="0" smtClean="0"/>
          </a:p>
          <a:p>
            <a:pPr marL="0" indent="0">
              <a:buNone/>
            </a:pPr>
            <a:r>
              <a:rPr lang="en-US" dirty="0" smtClean="0"/>
              <a:t>Theorem:	</a:t>
            </a:r>
            <a:r>
              <a:rPr lang="en-US" sz="2000" dirty="0" smtClean="0"/>
              <a:t>There is only one </a:t>
            </a:r>
            <a:r>
              <a:rPr lang="en-US" sz="2000" dirty="0" smtClean="0">
                <a:latin typeface="Times New Roman" panose="02020603050405020304" pitchFamily="18" charset="0"/>
              </a:rPr>
              <a:t>0</a:t>
            </a:r>
            <a:r>
              <a:rPr lang="en-US" sz="2000" dirty="0" smtClean="0"/>
              <a:t> number</a:t>
            </a:r>
          </a:p>
          <a:p>
            <a:pPr marL="0" indent="0">
              <a:buNone/>
            </a:pPr>
            <a:r>
              <a:rPr lang="en-US" dirty="0" smtClean="0"/>
              <a:t>Proof: 		</a:t>
            </a:r>
            <a:r>
              <a:rPr lang="en-US" sz="2000" dirty="0" smtClean="0"/>
              <a:t>Assume there are </a:t>
            </a:r>
            <a:r>
              <a:rPr lang="en-US" sz="2000" dirty="0" smtClean="0">
                <a:latin typeface="Times New Roman" panose="02020603050405020304" pitchFamily="18" charset="0"/>
              </a:rPr>
              <a:t>0</a:t>
            </a:r>
            <a:r>
              <a:rPr lang="en-US" sz="2000" dirty="0" smtClean="0"/>
              <a:t> and </a:t>
            </a:r>
            <a:r>
              <a:rPr lang="en-US" sz="2000" dirty="0" smtClean="0">
                <a:latin typeface="Times New Roman" panose="02020603050405020304" pitchFamily="18" charset="0"/>
              </a:rPr>
              <a:t>Z</a:t>
            </a:r>
            <a:r>
              <a:rPr lang="en-US" sz="2000" dirty="0" smtClean="0"/>
              <a:t>, both having the 			property that                     and</a:t>
            </a:r>
          </a:p>
          <a:p>
            <a:pPr marL="0" indent="0">
              <a:buNone/>
            </a:pPr>
            <a:r>
              <a:rPr lang="en-US" sz="2000" dirty="0" smtClean="0"/>
              <a:t>		Thus, </a:t>
            </a:r>
            <a:endParaRPr lang="en-US" sz="2000" dirty="0"/>
          </a:p>
          <a:p>
            <a:pPr marL="0" indent="0">
              <a:buNone/>
            </a:pPr>
            <a:endParaRPr lang="en-US" sz="2000" dirty="0" smtClean="0"/>
          </a:p>
          <a:p>
            <a:pPr marL="0" indent="0">
              <a:buNone/>
            </a:pPr>
            <a:r>
              <a:rPr lang="en-US" sz="2000" dirty="0"/>
              <a:t>	</a:t>
            </a:r>
            <a:r>
              <a:rPr lang="en-US" sz="2000" dirty="0" smtClean="0"/>
              <a:t>	Therefore, </a:t>
            </a:r>
            <a:r>
              <a:rPr lang="en-US" sz="2000" dirty="0" smtClean="0">
                <a:latin typeface="Times New Roman" panose="02020603050405020304" pitchFamily="18" charset="0"/>
              </a:rPr>
              <a:t>0 = </a:t>
            </a:r>
            <a:r>
              <a:rPr lang="en-US" sz="2000" i="1" dirty="0" smtClean="0">
                <a:latin typeface="Times New Roman" panose="02020603050405020304" pitchFamily="18" charset="0"/>
              </a:rPr>
              <a:t>Z</a:t>
            </a:r>
            <a:r>
              <a:rPr lang="en-US" sz="2000" dirty="0" smtClean="0"/>
              <a:t>.</a:t>
            </a:r>
            <a:endParaRPr lang="en-CA"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2233732777"/>
              </p:ext>
            </p:extLst>
          </p:nvPr>
        </p:nvGraphicFramePr>
        <p:xfrm>
          <a:off x="3926888" y="2832274"/>
          <a:ext cx="990600" cy="241300"/>
        </p:xfrm>
        <a:graphic>
          <a:graphicData uri="http://schemas.openxmlformats.org/presentationml/2006/ole">
            <mc:AlternateContent xmlns:mc="http://schemas.openxmlformats.org/markup-compatibility/2006">
              <mc:Choice xmlns:v="urn:schemas-microsoft-com:vml" Requires="v">
                <p:oleObj spid="_x0000_s13353" name="Equation" r:id="rId3" imgW="990360" imgH="241200" progId="Equation.DSMT4">
                  <p:embed/>
                </p:oleObj>
              </mc:Choice>
              <mc:Fallback>
                <p:oleObj name="Equation" r:id="rId3" imgW="990360" imgH="241200" progId="Equation.DSMT4">
                  <p:embed/>
                  <p:pic>
                    <p:nvPicPr>
                      <p:cNvPr id="0" name=""/>
                      <p:cNvPicPr>
                        <a:picLocks noChangeAspect="1" noChangeArrowheads="1"/>
                      </p:cNvPicPr>
                      <p:nvPr/>
                    </p:nvPicPr>
                    <p:blipFill>
                      <a:blip r:embed="rId4"/>
                      <a:srcRect/>
                      <a:stretch>
                        <a:fillRect/>
                      </a:stretch>
                    </p:blipFill>
                    <p:spPr bwMode="auto">
                      <a:xfrm>
                        <a:off x="3926888" y="2832274"/>
                        <a:ext cx="990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56294151"/>
              </p:ext>
            </p:extLst>
          </p:nvPr>
        </p:nvGraphicFramePr>
        <p:xfrm>
          <a:off x="5476875" y="2825750"/>
          <a:ext cx="1041400" cy="241300"/>
        </p:xfrm>
        <a:graphic>
          <a:graphicData uri="http://schemas.openxmlformats.org/presentationml/2006/ole">
            <mc:AlternateContent xmlns:mc="http://schemas.openxmlformats.org/markup-compatibility/2006">
              <mc:Choice xmlns:v="urn:schemas-microsoft-com:vml" Requires="v">
                <p:oleObj spid="_x0000_s13354" name="Equation" r:id="rId5" imgW="1041120" imgH="241200" progId="Equation.DSMT4">
                  <p:embed/>
                </p:oleObj>
              </mc:Choice>
              <mc:Fallback>
                <p:oleObj name="Equation" r:id="rId5" imgW="1041120" imgH="241200" progId="Equation.DSMT4">
                  <p:embed/>
                  <p:pic>
                    <p:nvPicPr>
                      <p:cNvPr id="0" name=""/>
                      <p:cNvPicPr>
                        <a:picLocks noChangeAspect="1" noChangeArrowheads="1"/>
                      </p:cNvPicPr>
                      <p:nvPr/>
                    </p:nvPicPr>
                    <p:blipFill>
                      <a:blip r:embed="rId6"/>
                      <a:srcRect/>
                      <a:stretch>
                        <a:fillRect/>
                      </a:stretch>
                    </p:blipFill>
                    <p:spPr bwMode="auto">
                      <a:xfrm>
                        <a:off x="5476875" y="2825750"/>
                        <a:ext cx="1041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920030377"/>
              </p:ext>
            </p:extLst>
          </p:nvPr>
        </p:nvGraphicFramePr>
        <p:xfrm>
          <a:off x="3060700" y="3187700"/>
          <a:ext cx="5334000" cy="685800"/>
        </p:xfrm>
        <a:graphic>
          <a:graphicData uri="http://schemas.openxmlformats.org/presentationml/2006/ole">
            <mc:AlternateContent xmlns:mc="http://schemas.openxmlformats.org/markup-compatibility/2006">
              <mc:Choice xmlns:v="urn:schemas-microsoft-com:vml" Requires="v">
                <p:oleObj spid="_x0000_s13355" name="Equation" r:id="rId7" imgW="5333760" imgH="685800" progId="Equation.DSMT4">
                  <p:embed/>
                </p:oleObj>
              </mc:Choice>
              <mc:Fallback>
                <p:oleObj name="Equation" r:id="rId7" imgW="5333760" imgH="685800" progId="Equation.DSMT4">
                  <p:embed/>
                  <p:pic>
                    <p:nvPicPr>
                      <p:cNvPr id="0" name=""/>
                      <p:cNvPicPr>
                        <a:picLocks noChangeAspect="1" noChangeArrowheads="1"/>
                      </p:cNvPicPr>
                      <p:nvPr/>
                    </p:nvPicPr>
                    <p:blipFill>
                      <a:blip r:embed="rId8"/>
                      <a:srcRect/>
                      <a:stretch>
                        <a:fillRect/>
                      </a:stretch>
                    </p:blipFill>
                    <p:spPr bwMode="auto">
                      <a:xfrm>
                        <a:off x="3060700" y="31877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267200" y="3867090"/>
            <a:ext cx="676788" cy="400110"/>
          </a:xfrm>
          <a:prstGeom prst="rect">
            <a:avLst/>
          </a:prstGeom>
          <a:noFill/>
        </p:spPr>
        <p:txBody>
          <a:bodyPr wrap="none" rtlCol="0">
            <a:spAutoFit/>
          </a:bodyPr>
          <a:lstStyle/>
          <a:p>
            <a:r>
              <a:rPr lang="en-US" sz="2000" dirty="0" smtClean="0">
                <a:solidFill>
                  <a:schemeClr val="bg1"/>
                </a:solidFill>
                <a:latin typeface="Script MT Bold" panose="03040602040607080904" pitchFamily="66" charset="0"/>
              </a:rPr>
              <a:t>QED</a:t>
            </a:r>
            <a:endParaRPr lang="en-CA" sz="2000" dirty="0">
              <a:solidFill>
                <a:schemeClr val="bg1"/>
              </a:solidFill>
              <a:latin typeface="Script MT Bold" panose="03040602040607080904" pitchFamily="66" charset="0"/>
            </a:endParaRPr>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24261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 of fields</a:t>
            </a:r>
            <a:endParaRPr lang="en-CA" dirty="0"/>
          </a:p>
        </p:txBody>
      </p:sp>
      <p:sp>
        <p:nvSpPr>
          <p:cNvPr id="3" name="Content Placeholder 2"/>
          <p:cNvSpPr>
            <a:spLocks noGrp="1"/>
          </p:cNvSpPr>
          <p:nvPr>
            <p:ph idx="1"/>
          </p:nvPr>
        </p:nvSpPr>
        <p:spPr>
          <a:xfrm>
            <a:off x="457200" y="1600200"/>
            <a:ext cx="8382000" cy="4525963"/>
          </a:xfrm>
        </p:spPr>
        <p:txBody>
          <a:bodyPr/>
          <a:lstStyle/>
          <a:p>
            <a:pPr lvl="0"/>
            <a:r>
              <a:rPr lang="en-US" dirty="0">
                <a:solidFill>
                  <a:prstClr val="white"/>
                </a:solidFill>
              </a:rPr>
              <a:t>Properties or </a:t>
            </a:r>
            <a:r>
              <a:rPr lang="en-US" i="1" dirty="0">
                <a:solidFill>
                  <a:prstClr val="white"/>
                </a:solidFill>
              </a:rPr>
              <a:t>theorems</a:t>
            </a:r>
            <a:r>
              <a:rPr lang="en-US" dirty="0">
                <a:solidFill>
                  <a:prstClr val="white"/>
                </a:solidFill>
              </a:rPr>
              <a:t> can be derived from these axioms</a:t>
            </a:r>
            <a:endParaRPr lang="en-US" i="1" dirty="0">
              <a:solidFill>
                <a:prstClr val="white"/>
              </a:solidFill>
            </a:endParaRPr>
          </a:p>
          <a:p>
            <a:pPr marL="0" indent="0">
              <a:buNone/>
            </a:pPr>
            <a:r>
              <a:rPr lang="en-US" dirty="0" smtClean="0"/>
              <a:t>Theorem:</a:t>
            </a:r>
          </a:p>
          <a:p>
            <a:pPr marL="0" indent="0">
              <a:buNone/>
            </a:pPr>
            <a:r>
              <a:rPr lang="en-US" dirty="0" smtClean="0"/>
              <a:t>Proof:		</a:t>
            </a:r>
            <a:r>
              <a:rPr lang="en-US" sz="2000" dirty="0" smtClean="0"/>
              <a:t>The inverse of </a:t>
            </a:r>
            <a:r>
              <a:rPr lang="en-US" sz="2000" i="1" dirty="0" smtClean="0">
                <a:latin typeface="Symbol" panose="05050102010706020507" pitchFamily="18" charset="2"/>
              </a:rPr>
              <a:t>a</a:t>
            </a:r>
            <a:r>
              <a:rPr lang="en-US" sz="2000" baseline="30000" dirty="0" smtClean="0"/>
              <a:t>–1</a:t>
            </a:r>
            <a:r>
              <a:rPr lang="en-US" sz="2000" dirty="0" smtClean="0"/>
              <a:t> must satisfy                            .</a:t>
            </a:r>
          </a:p>
          <a:p>
            <a:pPr marL="0" indent="0">
              <a:buNone/>
            </a:pPr>
            <a:r>
              <a:rPr lang="en-US" sz="2000" dirty="0" smtClean="0"/>
              <a:t>		Multiply both sides by </a:t>
            </a:r>
            <a:r>
              <a:rPr lang="en-US" sz="2000" i="1" dirty="0" smtClean="0">
                <a:latin typeface="Symbol" panose="05050102010706020507" pitchFamily="18" charset="2"/>
              </a:rPr>
              <a:t>a</a:t>
            </a:r>
            <a:r>
              <a:rPr lang="en-US" sz="2000" dirty="0" smtClean="0"/>
              <a: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a:t>	</a:t>
            </a:r>
            <a:r>
              <a:rPr lang="en-US" sz="2000" dirty="0" smtClean="0"/>
              <a:t>	Thus,                        .</a:t>
            </a:r>
          </a:p>
        </p:txBody>
      </p:sp>
      <p:graphicFrame>
        <p:nvGraphicFramePr>
          <p:cNvPr id="7" name="Object 6"/>
          <p:cNvGraphicFramePr>
            <a:graphicFrameLocks noChangeAspect="1"/>
          </p:cNvGraphicFramePr>
          <p:nvPr>
            <p:extLst>
              <p:ext uri="{D42A27DB-BD31-4B8C-83A1-F6EECF244321}">
                <p14:modId xmlns:p14="http://schemas.microsoft.com/office/powerpoint/2010/main" val="4128953269"/>
              </p:ext>
            </p:extLst>
          </p:nvPr>
        </p:nvGraphicFramePr>
        <p:xfrm>
          <a:off x="2362200" y="1913878"/>
          <a:ext cx="1181100" cy="482600"/>
        </p:xfrm>
        <a:graphic>
          <a:graphicData uri="http://schemas.openxmlformats.org/presentationml/2006/ole">
            <mc:AlternateContent xmlns:mc="http://schemas.openxmlformats.org/markup-compatibility/2006">
              <mc:Choice xmlns:v="urn:schemas-microsoft-com:vml" Requires="v">
                <p:oleObj spid="_x0000_s7286" name="Equation" r:id="rId3" imgW="1180800" imgH="482400" progId="Equation.DSMT4">
                  <p:embed/>
                </p:oleObj>
              </mc:Choice>
              <mc:Fallback>
                <p:oleObj name="Equation" r:id="rId3" imgW="1180800" imgH="482400" progId="Equation.DSMT4">
                  <p:embed/>
                  <p:pic>
                    <p:nvPicPr>
                      <p:cNvPr id="0" name=""/>
                      <p:cNvPicPr>
                        <a:picLocks noChangeAspect="1" noChangeArrowheads="1"/>
                      </p:cNvPicPr>
                      <p:nvPr/>
                    </p:nvPicPr>
                    <p:blipFill>
                      <a:blip r:embed="rId4"/>
                      <a:srcRect/>
                      <a:stretch>
                        <a:fillRect/>
                      </a:stretch>
                    </p:blipFill>
                    <p:spPr bwMode="auto">
                      <a:xfrm>
                        <a:off x="2362200" y="1913878"/>
                        <a:ext cx="1181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45567719"/>
              </p:ext>
            </p:extLst>
          </p:nvPr>
        </p:nvGraphicFramePr>
        <p:xfrm>
          <a:off x="1295400" y="3141956"/>
          <a:ext cx="7670800" cy="2235200"/>
        </p:xfrm>
        <a:graphic>
          <a:graphicData uri="http://schemas.openxmlformats.org/presentationml/2006/ole">
            <mc:AlternateContent xmlns:mc="http://schemas.openxmlformats.org/markup-compatibility/2006">
              <mc:Choice xmlns:v="urn:schemas-microsoft-com:vml" Requires="v">
                <p:oleObj spid="_x0000_s7287" name="Equation" r:id="rId5" imgW="7670520" imgH="2234880" progId="Equation.DSMT4">
                  <p:embed/>
                </p:oleObj>
              </mc:Choice>
              <mc:Fallback>
                <p:oleObj name="Equation" r:id="rId5" imgW="7670520" imgH="2234880" progId="Equation.DSMT4">
                  <p:embed/>
                  <p:pic>
                    <p:nvPicPr>
                      <p:cNvPr id="0" name=""/>
                      <p:cNvPicPr>
                        <a:picLocks noChangeAspect="1" noChangeArrowheads="1"/>
                      </p:cNvPicPr>
                      <p:nvPr/>
                    </p:nvPicPr>
                    <p:blipFill>
                      <a:blip r:embed="rId6"/>
                      <a:srcRect/>
                      <a:stretch>
                        <a:fillRect/>
                      </a:stretch>
                    </p:blipFill>
                    <p:spPr bwMode="auto">
                      <a:xfrm>
                        <a:off x="1295400" y="3141956"/>
                        <a:ext cx="7670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66960385"/>
              </p:ext>
            </p:extLst>
          </p:nvPr>
        </p:nvGraphicFramePr>
        <p:xfrm>
          <a:off x="5765800" y="2371078"/>
          <a:ext cx="1549400" cy="482600"/>
        </p:xfrm>
        <a:graphic>
          <a:graphicData uri="http://schemas.openxmlformats.org/presentationml/2006/ole">
            <mc:AlternateContent xmlns:mc="http://schemas.openxmlformats.org/markup-compatibility/2006">
              <mc:Choice xmlns:v="urn:schemas-microsoft-com:vml" Requires="v">
                <p:oleObj spid="_x0000_s7288" name="Equation" r:id="rId7" imgW="1549080" imgH="482400" progId="Equation.DSMT4">
                  <p:embed/>
                </p:oleObj>
              </mc:Choice>
              <mc:Fallback>
                <p:oleObj name="Equation" r:id="rId7" imgW="1549080" imgH="482400" progId="Equation.DSMT4">
                  <p:embed/>
                  <p:pic>
                    <p:nvPicPr>
                      <p:cNvPr id="0" name="Object 8"/>
                      <p:cNvPicPr>
                        <a:picLocks noChangeAspect="1" noChangeArrowheads="1"/>
                      </p:cNvPicPr>
                      <p:nvPr/>
                    </p:nvPicPr>
                    <p:blipFill>
                      <a:blip r:embed="rId8"/>
                      <a:srcRect/>
                      <a:stretch>
                        <a:fillRect/>
                      </a:stretch>
                    </p:blipFill>
                    <p:spPr bwMode="auto">
                      <a:xfrm>
                        <a:off x="5765800" y="2371078"/>
                        <a:ext cx="1549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445348" y="5351756"/>
            <a:ext cx="676788" cy="400110"/>
          </a:xfrm>
          <a:prstGeom prst="rect">
            <a:avLst/>
          </a:prstGeom>
          <a:noFill/>
        </p:spPr>
        <p:txBody>
          <a:bodyPr wrap="none" rtlCol="0">
            <a:spAutoFit/>
          </a:bodyPr>
          <a:lstStyle/>
          <a:p>
            <a:r>
              <a:rPr lang="en-US" sz="2000" dirty="0" smtClean="0">
                <a:solidFill>
                  <a:schemeClr val="bg1"/>
                </a:solidFill>
                <a:latin typeface="Script MT Bold" panose="03040602040607080904" pitchFamily="66" charset="0"/>
              </a:rPr>
              <a:t>QED</a:t>
            </a:r>
            <a:endParaRPr lang="en-CA" sz="2000" dirty="0">
              <a:solidFill>
                <a:schemeClr val="bg1"/>
              </a:solidFill>
              <a:latin typeface="Script MT Bold" panose="03040602040607080904" pitchFamily="66"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86917275"/>
              </p:ext>
            </p:extLst>
          </p:nvPr>
        </p:nvGraphicFramePr>
        <p:xfrm>
          <a:off x="3098800" y="5282836"/>
          <a:ext cx="1181100" cy="482600"/>
        </p:xfrm>
        <a:graphic>
          <a:graphicData uri="http://schemas.openxmlformats.org/presentationml/2006/ole">
            <mc:AlternateContent xmlns:mc="http://schemas.openxmlformats.org/markup-compatibility/2006">
              <mc:Choice xmlns:v="urn:schemas-microsoft-com:vml" Requires="v">
                <p:oleObj spid="_x0000_s7289" name="Equation" r:id="rId9" imgW="1180800" imgH="482400" progId="Equation.DSMT4">
                  <p:embed/>
                </p:oleObj>
              </mc:Choice>
              <mc:Fallback>
                <p:oleObj name="Equation" r:id="rId9" imgW="1180800" imgH="482400" progId="Equation.DSMT4">
                  <p:embed/>
                  <p:pic>
                    <p:nvPicPr>
                      <p:cNvPr id="0" name=""/>
                      <p:cNvPicPr>
                        <a:picLocks noChangeAspect="1" noChangeArrowheads="1"/>
                      </p:cNvPicPr>
                      <p:nvPr/>
                    </p:nvPicPr>
                    <p:blipFill>
                      <a:blip r:embed="rId4"/>
                      <a:srcRect/>
                      <a:stretch>
                        <a:fillRect/>
                      </a:stretch>
                    </p:blipFill>
                    <p:spPr bwMode="auto">
                      <a:xfrm>
                        <a:off x="3098800" y="5282836"/>
                        <a:ext cx="1181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41022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We use this approach because if any set of numbers with an appropriately defined addition and multiplication satisfies all the eight field conditions, then all theorems must apply</a:t>
            </a:r>
          </a:p>
          <a:p>
            <a:pPr marL="0" indent="0">
              <a:buNone/>
            </a:pPr>
            <a:endParaRPr lang="en-US" dirty="0"/>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117422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The notation           says </a:t>
            </a:r>
            <a:r>
              <a:rPr lang="en-US" i="1" dirty="0" smtClean="0">
                <a:latin typeface="Times New Roman" panose="02020603050405020304" pitchFamily="18" charset="0"/>
              </a:rPr>
              <a:t>a</a:t>
            </a:r>
            <a:r>
              <a:rPr lang="en-US" dirty="0" smtClean="0"/>
              <a:t> is equal to </a:t>
            </a:r>
            <a:r>
              <a:rPr lang="en-US" i="1" dirty="0" smtClean="0">
                <a:latin typeface="Times New Roman" panose="02020603050405020304" pitchFamily="18" charset="0"/>
              </a:rPr>
              <a:t>b</a:t>
            </a:r>
            <a:r>
              <a:rPr lang="en-US" dirty="0" smtClean="0"/>
              <a:t> by definition</a:t>
            </a:r>
          </a:p>
          <a:p>
            <a:r>
              <a:rPr lang="en-US" dirty="0" smtClean="0"/>
              <a:t>We can define:</a:t>
            </a:r>
          </a:p>
          <a:p>
            <a:endParaRPr lang="en-US" dirty="0"/>
          </a:p>
          <a:p>
            <a:endParaRPr lang="en-US" dirty="0" smtClean="0"/>
          </a:p>
          <a:p>
            <a:endParaRPr lang="en-US" dirty="0"/>
          </a:p>
          <a:p>
            <a:r>
              <a:rPr lang="en-US" dirty="0" smtClean="0"/>
              <a:t>We also define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If there is no chance for ambiguity</a:t>
            </a:r>
          </a:p>
          <a:p>
            <a:endParaRPr lang="en-US" dirty="0"/>
          </a:p>
          <a:p>
            <a:endParaRPr lang="en-US" dirty="0" smtClean="0"/>
          </a:p>
          <a:p>
            <a:endParaRPr lang="en-US" dirty="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66229160"/>
              </p:ext>
            </p:extLst>
          </p:nvPr>
        </p:nvGraphicFramePr>
        <p:xfrm>
          <a:off x="3606800" y="2357264"/>
          <a:ext cx="1803400" cy="508000"/>
        </p:xfrm>
        <a:graphic>
          <a:graphicData uri="http://schemas.openxmlformats.org/presentationml/2006/ole">
            <mc:AlternateContent xmlns:mc="http://schemas.openxmlformats.org/markup-compatibility/2006">
              <mc:Choice xmlns:v="urn:schemas-microsoft-com:vml" Requires="v">
                <p:oleObj spid="_x0000_s6281" name="Equation" r:id="rId3" imgW="1803240" imgH="507960" progId="Equation.DSMT4">
                  <p:embed/>
                </p:oleObj>
              </mc:Choice>
              <mc:Fallback>
                <p:oleObj name="Equation" r:id="rId3" imgW="1803240" imgH="507960" progId="Equation.DSMT4">
                  <p:embed/>
                  <p:pic>
                    <p:nvPicPr>
                      <p:cNvPr id="0" name="Object 3"/>
                      <p:cNvPicPr>
                        <a:picLocks noChangeAspect="1" noChangeArrowheads="1"/>
                      </p:cNvPicPr>
                      <p:nvPr/>
                    </p:nvPicPr>
                    <p:blipFill>
                      <a:blip r:embed="rId4"/>
                      <a:srcRect/>
                      <a:stretch>
                        <a:fillRect/>
                      </a:stretch>
                    </p:blipFill>
                    <p:spPr bwMode="auto">
                      <a:xfrm>
                        <a:off x="3606800" y="2357264"/>
                        <a:ext cx="180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9362414"/>
              </p:ext>
            </p:extLst>
          </p:nvPr>
        </p:nvGraphicFramePr>
        <p:xfrm>
          <a:off x="3137074" y="2966864"/>
          <a:ext cx="1981200" cy="660400"/>
        </p:xfrm>
        <a:graphic>
          <a:graphicData uri="http://schemas.openxmlformats.org/presentationml/2006/ole">
            <mc:AlternateContent xmlns:mc="http://schemas.openxmlformats.org/markup-compatibility/2006">
              <mc:Choice xmlns:v="urn:schemas-microsoft-com:vml" Requires="v">
                <p:oleObj spid="_x0000_s6282" name="Equation" r:id="rId5" imgW="1981080" imgH="660240" progId="Equation.DSMT4">
                  <p:embed/>
                </p:oleObj>
              </mc:Choice>
              <mc:Fallback>
                <p:oleObj name="Equation" r:id="rId5" imgW="1981080" imgH="660240" progId="Equation.DSMT4">
                  <p:embed/>
                  <p:pic>
                    <p:nvPicPr>
                      <p:cNvPr id="0" name=""/>
                      <p:cNvPicPr>
                        <a:picLocks noChangeAspect="1" noChangeArrowheads="1"/>
                      </p:cNvPicPr>
                      <p:nvPr/>
                    </p:nvPicPr>
                    <p:blipFill>
                      <a:blip r:embed="rId6"/>
                      <a:srcRect/>
                      <a:stretch>
                        <a:fillRect/>
                      </a:stretch>
                    </p:blipFill>
                    <p:spPr bwMode="auto">
                      <a:xfrm>
                        <a:off x="3137074" y="2966864"/>
                        <a:ext cx="1981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56048300"/>
              </p:ext>
            </p:extLst>
          </p:nvPr>
        </p:nvGraphicFramePr>
        <p:xfrm>
          <a:off x="2449866" y="1529230"/>
          <a:ext cx="571500" cy="419100"/>
        </p:xfrm>
        <a:graphic>
          <a:graphicData uri="http://schemas.openxmlformats.org/presentationml/2006/ole">
            <mc:AlternateContent xmlns:mc="http://schemas.openxmlformats.org/markup-compatibility/2006">
              <mc:Choice xmlns:v="urn:schemas-microsoft-com:vml" Requires="v">
                <p:oleObj spid="_x0000_s6283" name="Equation" r:id="rId7" imgW="571320" imgH="419040" progId="Equation.DSMT4">
                  <p:embed/>
                </p:oleObj>
              </mc:Choice>
              <mc:Fallback>
                <p:oleObj name="Equation" r:id="rId7" imgW="571320" imgH="419040" progId="Equation.DSMT4">
                  <p:embed/>
                  <p:pic>
                    <p:nvPicPr>
                      <p:cNvPr id="0" name=""/>
                      <p:cNvPicPr>
                        <a:picLocks noChangeAspect="1" noChangeArrowheads="1"/>
                      </p:cNvPicPr>
                      <p:nvPr/>
                    </p:nvPicPr>
                    <p:blipFill>
                      <a:blip r:embed="rId8"/>
                      <a:srcRect/>
                      <a:stretch>
                        <a:fillRect/>
                      </a:stretch>
                    </p:blipFill>
                    <p:spPr bwMode="auto">
                      <a:xfrm>
                        <a:off x="2449866" y="1529230"/>
                        <a:ext cx="571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09188281"/>
              </p:ext>
            </p:extLst>
          </p:nvPr>
        </p:nvGraphicFramePr>
        <p:xfrm>
          <a:off x="3238500" y="4038600"/>
          <a:ext cx="2400300" cy="508000"/>
        </p:xfrm>
        <a:graphic>
          <a:graphicData uri="http://schemas.openxmlformats.org/presentationml/2006/ole">
            <mc:AlternateContent xmlns:mc="http://schemas.openxmlformats.org/markup-compatibility/2006">
              <mc:Choice xmlns:v="urn:schemas-microsoft-com:vml" Requires="v">
                <p:oleObj spid="_x0000_s6284" name="Equation" r:id="rId9" imgW="2400120" imgH="507960" progId="Equation.DSMT4">
                  <p:embed/>
                </p:oleObj>
              </mc:Choice>
              <mc:Fallback>
                <p:oleObj name="Equation" r:id="rId9" imgW="2400120" imgH="507960" progId="Equation.DSMT4">
                  <p:embed/>
                  <p:pic>
                    <p:nvPicPr>
                      <p:cNvPr id="0" name=""/>
                      <p:cNvPicPr>
                        <a:picLocks noChangeAspect="1" noChangeArrowheads="1"/>
                      </p:cNvPicPr>
                      <p:nvPr/>
                    </p:nvPicPr>
                    <p:blipFill>
                      <a:blip r:embed="rId10"/>
                      <a:srcRect/>
                      <a:stretch>
                        <a:fillRect/>
                      </a:stretch>
                    </p:blipFill>
                    <p:spPr bwMode="auto">
                      <a:xfrm>
                        <a:off x="3238500" y="4038600"/>
                        <a:ext cx="2400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526561"/>
              </p:ext>
            </p:extLst>
          </p:nvPr>
        </p:nvGraphicFramePr>
        <p:xfrm>
          <a:off x="3886200" y="5702300"/>
          <a:ext cx="1104900" cy="469900"/>
        </p:xfrm>
        <a:graphic>
          <a:graphicData uri="http://schemas.openxmlformats.org/presentationml/2006/ole">
            <mc:AlternateContent xmlns:mc="http://schemas.openxmlformats.org/markup-compatibility/2006">
              <mc:Choice xmlns:v="urn:schemas-microsoft-com:vml" Requires="v">
                <p:oleObj spid="_x0000_s6285" name="Equation" r:id="rId11" imgW="1104840" imgH="469800" progId="Equation.DSMT4">
                  <p:embed/>
                </p:oleObj>
              </mc:Choice>
              <mc:Fallback>
                <p:oleObj name="Equation" r:id="rId11" imgW="1104840" imgH="469800" progId="Equation.DSMT4">
                  <p:embed/>
                  <p:pic>
                    <p:nvPicPr>
                      <p:cNvPr id="0" name=""/>
                      <p:cNvPicPr>
                        <a:picLocks noChangeAspect="1" noChangeArrowheads="1"/>
                      </p:cNvPicPr>
                      <p:nvPr/>
                    </p:nvPicPr>
                    <p:blipFill>
                      <a:blip r:embed="rId12"/>
                      <a:srcRect/>
                      <a:stretch>
                        <a:fillRect/>
                      </a:stretch>
                    </p:blipFill>
                    <p:spPr bwMode="auto">
                      <a:xfrm>
                        <a:off x="3886200" y="5702300"/>
                        <a:ext cx="1104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21881555"/>
              </p:ext>
            </p:extLst>
          </p:nvPr>
        </p:nvGraphicFramePr>
        <p:xfrm>
          <a:off x="3448050" y="4535488"/>
          <a:ext cx="1981200" cy="508000"/>
        </p:xfrm>
        <a:graphic>
          <a:graphicData uri="http://schemas.openxmlformats.org/presentationml/2006/ole">
            <mc:AlternateContent xmlns:mc="http://schemas.openxmlformats.org/markup-compatibility/2006">
              <mc:Choice xmlns:v="urn:schemas-microsoft-com:vml" Requires="v">
                <p:oleObj spid="_x0000_s6286" name="Equation" r:id="rId13" imgW="1981080" imgH="507960" progId="Equation.DSMT4">
                  <p:embed/>
                </p:oleObj>
              </mc:Choice>
              <mc:Fallback>
                <p:oleObj name="Equation" r:id="rId13" imgW="1981080" imgH="507960" progId="Equation.DSMT4">
                  <p:embed/>
                  <p:pic>
                    <p:nvPicPr>
                      <p:cNvPr id="0" name=""/>
                      <p:cNvPicPr>
                        <a:picLocks noChangeAspect="1" noChangeArrowheads="1"/>
                      </p:cNvPicPr>
                      <p:nvPr/>
                    </p:nvPicPr>
                    <p:blipFill>
                      <a:blip r:embed="rId14"/>
                      <a:srcRect/>
                      <a:stretch>
                        <a:fillRect/>
                      </a:stretch>
                    </p:blipFill>
                    <p:spPr bwMode="auto">
                      <a:xfrm>
                        <a:off x="3448050" y="4535488"/>
                        <a:ext cx="198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6"/>
          <p:cNvSpPr>
            <a:spLocks noGrp="1"/>
          </p:cNvSpPr>
          <p:nvPr>
            <p:ph type="ftr" sz="quarter" idx="11"/>
          </p:nvPr>
        </p:nvSpPr>
        <p:spPr/>
        <p:txBody>
          <a:bodyPr/>
          <a:lstStyle/>
          <a:p>
            <a:r>
              <a:rPr lang="en-CA" smtClean="0"/>
              <a:t>Field axioms</a:t>
            </a:r>
            <a:endParaRPr lang="en-CA"/>
          </a:p>
        </p:txBody>
      </p:sp>
      <p:sp>
        <p:nvSpPr>
          <p:cNvPr id="11" name="Slide Number Placeholder 10"/>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415753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We also define integer exponentiation:</a:t>
            </a:r>
          </a:p>
          <a:p>
            <a:endParaRPr lang="en-US" dirty="0" smtClean="0"/>
          </a:p>
          <a:p>
            <a:endParaRPr lang="en-US" dirty="0"/>
          </a:p>
          <a:p>
            <a:endParaRPr lang="en-US" dirty="0" smtClean="0"/>
          </a:p>
          <a:p>
            <a:endParaRPr lang="en-US" dirty="0" smtClean="0"/>
          </a:p>
          <a:p>
            <a:r>
              <a:rPr lang="en-US" dirty="0" smtClean="0"/>
              <a:t>With this, we use </a:t>
            </a:r>
            <a:r>
              <a:rPr lang="en-US" cap="small" dirty="0" smtClean="0"/>
              <a:t>be[</a:t>
            </a:r>
            <a:r>
              <a:rPr lang="en-US" cap="small" dirty="0" err="1" smtClean="0"/>
              <a:t>dm</a:t>
            </a:r>
            <a:r>
              <a:rPr lang="en-US" cap="small" dirty="0" smtClean="0"/>
              <a:t>][as]</a:t>
            </a:r>
            <a:r>
              <a:rPr lang="en-US" dirty="0" smtClean="0"/>
              <a:t> to simplify our expressions</a:t>
            </a:r>
          </a:p>
          <a:p>
            <a:pPr lvl="1"/>
            <a:r>
              <a:rPr lang="en-US" dirty="0" smtClean="0"/>
              <a:t>Evaluate anything inside brackets first</a:t>
            </a:r>
          </a:p>
          <a:p>
            <a:pPr lvl="1"/>
            <a:r>
              <a:rPr lang="en-US" dirty="0" smtClean="0"/>
              <a:t>Then exponentiation</a:t>
            </a:r>
          </a:p>
          <a:p>
            <a:pPr lvl="1"/>
            <a:r>
              <a:rPr lang="en-US" dirty="0" smtClean="0"/>
              <a:t>Then division or multiplication left-to-right</a:t>
            </a:r>
          </a:p>
          <a:p>
            <a:pPr lvl="1"/>
            <a:r>
              <a:rPr lang="en-US" dirty="0" smtClean="0"/>
              <a:t>Then addition or subtraction left-to-right</a:t>
            </a:r>
          </a:p>
        </p:txBody>
      </p:sp>
      <p:graphicFrame>
        <p:nvGraphicFramePr>
          <p:cNvPr id="12" name="Object 11"/>
          <p:cNvGraphicFramePr>
            <a:graphicFrameLocks noChangeAspect="1"/>
          </p:cNvGraphicFramePr>
          <p:nvPr>
            <p:extLst>
              <p:ext uri="{D42A27DB-BD31-4B8C-83A1-F6EECF244321}">
                <p14:modId xmlns:p14="http://schemas.microsoft.com/office/powerpoint/2010/main" val="2519686185"/>
              </p:ext>
            </p:extLst>
          </p:nvPr>
        </p:nvGraphicFramePr>
        <p:xfrm>
          <a:off x="1600200" y="2209800"/>
          <a:ext cx="2324100" cy="1193800"/>
        </p:xfrm>
        <a:graphic>
          <a:graphicData uri="http://schemas.openxmlformats.org/presentationml/2006/ole">
            <mc:AlternateContent xmlns:mc="http://schemas.openxmlformats.org/markup-compatibility/2006">
              <mc:Choice xmlns:v="urn:schemas-microsoft-com:vml" Requires="v">
                <p:oleObj spid="_x0000_s15372" name="Equation" r:id="rId3" imgW="2323800" imgH="1193760" progId="Equation.DSMT4">
                  <p:embed/>
                </p:oleObj>
              </mc:Choice>
              <mc:Fallback>
                <p:oleObj name="Equation" r:id="rId3" imgW="2323800" imgH="1193760" progId="Equation.DSMT4">
                  <p:embed/>
                  <p:pic>
                    <p:nvPicPr>
                      <p:cNvPr id="0" name=""/>
                      <p:cNvPicPr>
                        <a:picLocks noChangeAspect="1" noChangeArrowheads="1"/>
                      </p:cNvPicPr>
                      <p:nvPr/>
                    </p:nvPicPr>
                    <p:blipFill>
                      <a:blip r:embed="rId4"/>
                      <a:srcRect/>
                      <a:stretch>
                        <a:fillRect/>
                      </a:stretch>
                    </p:blipFill>
                    <p:spPr bwMode="auto">
                      <a:xfrm>
                        <a:off x="1600200" y="2209800"/>
                        <a:ext cx="23241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16</a:t>
            </a:fld>
            <a:endParaRPr lang="en-CA"/>
          </a:p>
        </p:txBody>
      </p:sp>
      <p:graphicFrame>
        <p:nvGraphicFramePr>
          <p:cNvPr id="8" name="Object 7"/>
          <p:cNvGraphicFramePr>
            <a:graphicFrameLocks noChangeAspect="1"/>
          </p:cNvGraphicFramePr>
          <p:nvPr>
            <p:extLst>
              <p:ext uri="{D42A27DB-BD31-4B8C-83A1-F6EECF244321}">
                <p14:modId xmlns:p14="http://schemas.microsoft.com/office/powerpoint/2010/main" val="2131064768"/>
              </p:ext>
            </p:extLst>
          </p:nvPr>
        </p:nvGraphicFramePr>
        <p:xfrm>
          <a:off x="4724400" y="2255982"/>
          <a:ext cx="2438400" cy="1117600"/>
        </p:xfrm>
        <a:graphic>
          <a:graphicData uri="http://schemas.openxmlformats.org/presentationml/2006/ole">
            <mc:AlternateContent xmlns:mc="http://schemas.openxmlformats.org/markup-compatibility/2006">
              <mc:Choice xmlns:v="urn:schemas-microsoft-com:vml" Requires="v">
                <p:oleObj spid="_x0000_s15373" name="Equation" r:id="rId5" imgW="2438280" imgH="1117440" progId="Equation.DSMT4">
                  <p:embed/>
                </p:oleObj>
              </mc:Choice>
              <mc:Fallback>
                <p:oleObj name="Equation" r:id="rId5" imgW="2438280" imgH="1117440" progId="Equation.DSMT4">
                  <p:embed/>
                  <p:pic>
                    <p:nvPicPr>
                      <p:cNvPr id="0" name=""/>
                      <p:cNvPicPr>
                        <a:picLocks noChangeAspect="1" noChangeArrowheads="1"/>
                      </p:cNvPicPr>
                      <p:nvPr/>
                    </p:nvPicPr>
                    <p:blipFill>
                      <a:blip r:embed="rId6"/>
                      <a:srcRect/>
                      <a:stretch>
                        <a:fillRect/>
                      </a:stretch>
                    </p:blipFill>
                    <p:spPr bwMode="auto">
                      <a:xfrm>
                        <a:off x="4724400" y="2255982"/>
                        <a:ext cx="2438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486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Question: Is                             when neither are </a:t>
            </a:r>
            <a:r>
              <a:rPr lang="en-US" dirty="0" smtClean="0">
                <a:latin typeface="Times New Roman" panose="02020603050405020304" pitchFamily="18" charset="0"/>
              </a:rPr>
              <a:t>0</a:t>
            </a:r>
            <a:r>
              <a:rPr lang="en-US" dirty="0" smtClean="0"/>
              <a:t>? </a:t>
            </a:r>
          </a:p>
          <a:p>
            <a:pPr marL="0" indent="0">
              <a:buNone/>
            </a:pPr>
            <a:r>
              <a:rPr lang="en-US" dirty="0" smtClean="0"/>
              <a:t>Proof:</a:t>
            </a:r>
            <a:r>
              <a:rPr lang="en-US" sz="2000" dirty="0" smtClean="0"/>
              <a:t>	First,                               .</a:t>
            </a:r>
          </a:p>
          <a:p>
            <a:pPr marL="0" indent="0">
              <a:buNone/>
            </a:pPr>
            <a:r>
              <a:rPr lang="en-US" sz="2000" dirty="0" smtClean="0"/>
              <a:t>	Next, multiply both sides by        :</a:t>
            </a:r>
            <a:br>
              <a:rPr lang="en-US" sz="2000" dirty="0" smtClean="0"/>
            </a:br>
            <a:endParaRPr lang="en-US" sz="2000"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785813220"/>
              </p:ext>
            </p:extLst>
          </p:nvPr>
        </p:nvGraphicFramePr>
        <p:xfrm>
          <a:off x="2362200" y="1600200"/>
          <a:ext cx="1651000" cy="431800"/>
        </p:xfrm>
        <a:graphic>
          <a:graphicData uri="http://schemas.openxmlformats.org/presentationml/2006/ole">
            <mc:AlternateContent xmlns:mc="http://schemas.openxmlformats.org/markup-compatibility/2006">
              <mc:Choice xmlns:v="urn:schemas-microsoft-com:vml" Requires="v">
                <p:oleObj spid="_x0000_s8303" name="Equation" r:id="rId3" imgW="1650960" imgH="431640" progId="Equation.DSMT4">
                  <p:embed/>
                </p:oleObj>
              </mc:Choice>
              <mc:Fallback>
                <p:oleObj name="Equation" r:id="rId3" imgW="1650960" imgH="431640" progId="Equation.DSMT4">
                  <p:embed/>
                  <p:pic>
                    <p:nvPicPr>
                      <p:cNvPr id="0" name=""/>
                      <p:cNvPicPr>
                        <a:picLocks noChangeAspect="1" noChangeArrowheads="1"/>
                      </p:cNvPicPr>
                      <p:nvPr/>
                    </p:nvPicPr>
                    <p:blipFill>
                      <a:blip r:embed="rId4"/>
                      <a:srcRect/>
                      <a:stretch>
                        <a:fillRect/>
                      </a:stretch>
                    </p:blipFill>
                    <p:spPr bwMode="auto">
                      <a:xfrm>
                        <a:off x="2362200" y="1600200"/>
                        <a:ext cx="165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70929805"/>
              </p:ext>
            </p:extLst>
          </p:nvPr>
        </p:nvGraphicFramePr>
        <p:xfrm>
          <a:off x="2147654" y="2001424"/>
          <a:ext cx="1600200" cy="431800"/>
        </p:xfrm>
        <a:graphic>
          <a:graphicData uri="http://schemas.openxmlformats.org/presentationml/2006/ole">
            <mc:AlternateContent xmlns:mc="http://schemas.openxmlformats.org/markup-compatibility/2006">
              <mc:Choice xmlns:v="urn:schemas-microsoft-com:vml" Requires="v">
                <p:oleObj spid="_x0000_s8304" name="Equation" r:id="rId5" imgW="1600200" imgH="431640" progId="Equation.DSMT4">
                  <p:embed/>
                </p:oleObj>
              </mc:Choice>
              <mc:Fallback>
                <p:oleObj name="Equation" r:id="rId5" imgW="1600200" imgH="431640" progId="Equation.DSMT4">
                  <p:embed/>
                  <p:pic>
                    <p:nvPicPr>
                      <p:cNvPr id="0" name=""/>
                      <p:cNvPicPr>
                        <a:picLocks noChangeAspect="1" noChangeArrowheads="1"/>
                      </p:cNvPicPr>
                      <p:nvPr/>
                    </p:nvPicPr>
                    <p:blipFill>
                      <a:blip r:embed="rId6"/>
                      <a:srcRect/>
                      <a:stretch>
                        <a:fillRect/>
                      </a:stretch>
                    </p:blipFill>
                    <p:spPr bwMode="auto">
                      <a:xfrm>
                        <a:off x="2147654" y="2001424"/>
                        <a:ext cx="160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62157430"/>
              </p:ext>
            </p:extLst>
          </p:nvPr>
        </p:nvGraphicFramePr>
        <p:xfrm>
          <a:off x="3505200" y="2971800"/>
          <a:ext cx="2641600" cy="2540000"/>
        </p:xfrm>
        <a:graphic>
          <a:graphicData uri="http://schemas.openxmlformats.org/presentationml/2006/ole">
            <mc:AlternateContent xmlns:mc="http://schemas.openxmlformats.org/markup-compatibility/2006">
              <mc:Choice xmlns:v="urn:schemas-microsoft-com:vml" Requires="v">
                <p:oleObj spid="_x0000_s8305" name="Equation" r:id="rId7" imgW="2641320" imgH="2539800" progId="Equation.DSMT4">
                  <p:embed/>
                </p:oleObj>
              </mc:Choice>
              <mc:Fallback>
                <p:oleObj name="Equation" r:id="rId7" imgW="2641320" imgH="2539800" progId="Equation.DSMT4">
                  <p:embed/>
                  <p:pic>
                    <p:nvPicPr>
                      <p:cNvPr id="0" name=""/>
                      <p:cNvPicPr>
                        <a:picLocks noChangeAspect="1" noChangeArrowheads="1"/>
                      </p:cNvPicPr>
                      <p:nvPr/>
                    </p:nvPicPr>
                    <p:blipFill>
                      <a:blip r:embed="rId8"/>
                      <a:srcRect/>
                      <a:stretch>
                        <a:fillRect/>
                      </a:stretch>
                    </p:blipFill>
                    <p:spPr bwMode="auto">
                      <a:xfrm>
                        <a:off x="3505200" y="2971800"/>
                        <a:ext cx="26416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36364535"/>
              </p:ext>
            </p:extLst>
          </p:nvPr>
        </p:nvGraphicFramePr>
        <p:xfrm>
          <a:off x="4572000" y="2438400"/>
          <a:ext cx="368300" cy="292100"/>
        </p:xfrm>
        <a:graphic>
          <a:graphicData uri="http://schemas.openxmlformats.org/presentationml/2006/ole">
            <mc:AlternateContent xmlns:mc="http://schemas.openxmlformats.org/markup-compatibility/2006">
              <mc:Choice xmlns:v="urn:schemas-microsoft-com:vml" Requires="v">
                <p:oleObj spid="_x0000_s8306" name="Equation" r:id="rId9" imgW="368280" imgH="291960" progId="Equation.DSMT4">
                  <p:embed/>
                </p:oleObj>
              </mc:Choice>
              <mc:Fallback>
                <p:oleObj name="Equation" r:id="rId9" imgW="368280" imgH="291960" progId="Equation.DSMT4">
                  <p:embed/>
                  <p:pic>
                    <p:nvPicPr>
                      <p:cNvPr id="0" name=""/>
                      <p:cNvPicPr>
                        <a:picLocks noChangeAspect="1" noChangeArrowheads="1"/>
                      </p:cNvPicPr>
                      <p:nvPr/>
                    </p:nvPicPr>
                    <p:blipFill>
                      <a:blip r:embed="rId10"/>
                      <a:srcRect/>
                      <a:stretch>
                        <a:fillRect/>
                      </a:stretch>
                    </p:blipFill>
                    <p:spPr bwMode="auto">
                      <a:xfrm>
                        <a:off x="4572000" y="2438400"/>
                        <a:ext cx="368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17</a:t>
            </a:fld>
            <a:endParaRPr lang="en-CA"/>
          </a:p>
        </p:txBody>
      </p:sp>
    </p:spTree>
    <p:extLst>
      <p:ext uri="{BB962C8B-B14F-4D97-AF65-F5344CB8AC3E}">
        <p14:creationId xmlns:p14="http://schemas.microsoft.com/office/powerpoint/2010/main" val="107884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sz="2000" dirty="0" smtClean="0"/>
              <a:t>	Next, multiply both sides by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a:t>	</a:t>
            </a:r>
            <a:r>
              <a:rPr lang="en-US" sz="2000" dirty="0" smtClean="0"/>
              <a:t>Therefore                     .</a:t>
            </a:r>
          </a:p>
          <a:p>
            <a:pPr marL="0" indent="0">
              <a:buNone/>
            </a:pPr>
            <a:endParaRPr lang="en-US" sz="2000" dirty="0"/>
          </a:p>
          <a:p>
            <a:pPr marL="0" indent="0" algn="ctr">
              <a:buNone/>
            </a:pPr>
            <a:r>
              <a:rPr lang="en-US" sz="2000" dirty="0" smtClean="0"/>
              <a:t>“The inverse of a product is the product of the inverses”</a:t>
            </a:r>
          </a:p>
          <a:p>
            <a:endParaRPr lang="en-US" sz="2000" dirty="0" smtClean="0"/>
          </a:p>
          <a:p>
            <a:r>
              <a:rPr lang="en-US" sz="2000" dirty="0" smtClean="0"/>
              <a:t>Important: this depends on commutativity: </a:t>
            </a:r>
            <a:r>
              <a:rPr lang="en-US" sz="2000" i="1" dirty="0" smtClean="0">
                <a:latin typeface="Symbol" panose="05050102010706020507" pitchFamily="18" charset="2"/>
              </a:rPr>
              <a:t>ab</a:t>
            </a:r>
            <a:r>
              <a:rPr lang="en-US" sz="2000" dirty="0" smtClean="0">
                <a:latin typeface="Symbol" panose="05050102010706020507" pitchFamily="18" charset="2"/>
              </a:rPr>
              <a:t> = </a:t>
            </a:r>
            <a:r>
              <a:rPr lang="en-US" sz="2000" i="1" dirty="0" err="1" smtClean="0">
                <a:latin typeface="Symbol" panose="05050102010706020507" pitchFamily="18" charset="2"/>
              </a:rPr>
              <a:t>ba</a:t>
            </a:r>
            <a:r>
              <a:rPr lang="en-US" sz="2000" dirty="0" smtClean="0"/>
              <a:t/>
            </a:r>
            <a:br>
              <a:rPr lang="en-US" sz="2000" dirty="0" smtClean="0"/>
            </a:br>
            <a:endParaRPr lang="en-US" sz="20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597167533"/>
              </p:ext>
            </p:extLst>
          </p:nvPr>
        </p:nvGraphicFramePr>
        <p:xfrm>
          <a:off x="3752850" y="2057400"/>
          <a:ext cx="2451100" cy="2006600"/>
        </p:xfrm>
        <a:graphic>
          <a:graphicData uri="http://schemas.openxmlformats.org/presentationml/2006/ole">
            <mc:AlternateContent xmlns:mc="http://schemas.openxmlformats.org/markup-compatibility/2006">
              <mc:Choice xmlns:v="urn:schemas-microsoft-com:vml" Requires="v">
                <p:oleObj spid="_x0000_s9304" name="Equation" r:id="rId3" imgW="2450880" imgH="2006280" progId="Equation.DSMT4">
                  <p:embed/>
                </p:oleObj>
              </mc:Choice>
              <mc:Fallback>
                <p:oleObj name="Equation" r:id="rId3" imgW="2450880" imgH="2006280" progId="Equation.DSMT4">
                  <p:embed/>
                  <p:pic>
                    <p:nvPicPr>
                      <p:cNvPr id="0" name=""/>
                      <p:cNvPicPr>
                        <a:picLocks noChangeAspect="1" noChangeArrowheads="1"/>
                      </p:cNvPicPr>
                      <p:nvPr/>
                    </p:nvPicPr>
                    <p:blipFill>
                      <a:blip r:embed="rId4"/>
                      <a:srcRect/>
                      <a:stretch>
                        <a:fillRect/>
                      </a:stretch>
                    </p:blipFill>
                    <p:spPr bwMode="auto">
                      <a:xfrm>
                        <a:off x="3752850" y="2057400"/>
                        <a:ext cx="24511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83973722"/>
              </p:ext>
            </p:extLst>
          </p:nvPr>
        </p:nvGraphicFramePr>
        <p:xfrm>
          <a:off x="4508500" y="1600200"/>
          <a:ext cx="368300" cy="342900"/>
        </p:xfrm>
        <a:graphic>
          <a:graphicData uri="http://schemas.openxmlformats.org/presentationml/2006/ole">
            <mc:AlternateContent xmlns:mc="http://schemas.openxmlformats.org/markup-compatibility/2006">
              <mc:Choice xmlns:v="urn:schemas-microsoft-com:vml" Requires="v">
                <p:oleObj spid="_x0000_s9305" name="Equation" r:id="rId5" imgW="368280" imgH="342720" progId="Equation.DSMT4">
                  <p:embed/>
                </p:oleObj>
              </mc:Choice>
              <mc:Fallback>
                <p:oleObj name="Equation" r:id="rId5" imgW="368280" imgH="342720" progId="Equation.DSMT4">
                  <p:embed/>
                  <p:pic>
                    <p:nvPicPr>
                      <p:cNvPr id="0" name=""/>
                      <p:cNvPicPr>
                        <a:picLocks noChangeAspect="1" noChangeArrowheads="1"/>
                      </p:cNvPicPr>
                      <p:nvPr/>
                    </p:nvPicPr>
                    <p:blipFill>
                      <a:blip r:embed="rId6"/>
                      <a:srcRect/>
                      <a:stretch>
                        <a:fillRect/>
                      </a:stretch>
                    </p:blipFill>
                    <p:spPr bwMode="auto">
                      <a:xfrm>
                        <a:off x="4508500" y="1600200"/>
                        <a:ext cx="368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5496488"/>
              </p:ext>
            </p:extLst>
          </p:nvPr>
        </p:nvGraphicFramePr>
        <p:xfrm>
          <a:off x="2730674" y="4140200"/>
          <a:ext cx="1651000" cy="431800"/>
        </p:xfrm>
        <a:graphic>
          <a:graphicData uri="http://schemas.openxmlformats.org/presentationml/2006/ole">
            <mc:AlternateContent xmlns:mc="http://schemas.openxmlformats.org/markup-compatibility/2006">
              <mc:Choice xmlns:v="urn:schemas-microsoft-com:vml" Requires="v">
                <p:oleObj spid="_x0000_s9306" name="Equation" r:id="rId7" imgW="1650960" imgH="431640" progId="Equation.DSMT4">
                  <p:embed/>
                </p:oleObj>
              </mc:Choice>
              <mc:Fallback>
                <p:oleObj name="Equation" r:id="rId7" imgW="1650960" imgH="431640" progId="Equation.DSMT4">
                  <p:embed/>
                  <p:pic>
                    <p:nvPicPr>
                      <p:cNvPr id="0" name=""/>
                      <p:cNvPicPr>
                        <a:picLocks noChangeAspect="1" noChangeArrowheads="1"/>
                      </p:cNvPicPr>
                      <p:nvPr/>
                    </p:nvPicPr>
                    <p:blipFill>
                      <a:blip r:embed="rId8"/>
                      <a:srcRect/>
                      <a:stretch>
                        <a:fillRect/>
                      </a:stretch>
                    </p:blipFill>
                    <p:spPr bwMode="auto">
                      <a:xfrm>
                        <a:off x="2730674" y="4140200"/>
                        <a:ext cx="165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483274" y="4165948"/>
            <a:ext cx="676788" cy="400110"/>
          </a:xfrm>
          <a:prstGeom prst="rect">
            <a:avLst/>
          </a:prstGeom>
          <a:noFill/>
        </p:spPr>
        <p:txBody>
          <a:bodyPr wrap="none" rtlCol="0">
            <a:spAutoFit/>
          </a:bodyPr>
          <a:lstStyle/>
          <a:p>
            <a:r>
              <a:rPr lang="en-US" sz="2000" dirty="0" smtClean="0">
                <a:solidFill>
                  <a:schemeClr val="bg1"/>
                </a:solidFill>
                <a:latin typeface="Script MT Bold" panose="03040602040607080904" pitchFamily="66" charset="0"/>
              </a:rPr>
              <a:t>QED</a:t>
            </a:r>
            <a:endParaRPr lang="en-CA" sz="2000" dirty="0">
              <a:solidFill>
                <a:schemeClr val="bg1"/>
              </a:solidFill>
              <a:latin typeface="Script MT Bold" panose="03040602040607080904" pitchFamily="66" charset="0"/>
            </a:endParaRPr>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18</a:t>
            </a:fld>
            <a:endParaRPr lang="en-CA"/>
          </a:p>
        </p:txBody>
      </p:sp>
    </p:spTree>
    <p:extLst>
      <p:ext uri="{BB962C8B-B14F-4D97-AF65-F5344CB8AC3E}">
        <p14:creationId xmlns:p14="http://schemas.microsoft.com/office/powerpoint/2010/main" val="11681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Question: is                            ? </a:t>
            </a:r>
          </a:p>
          <a:p>
            <a:endParaRPr lang="en-US" dirty="0"/>
          </a:p>
          <a:p>
            <a:endParaRPr lang="en-US" dirty="0" smtClean="0"/>
          </a:p>
          <a:p>
            <a:pPr marL="0" indent="0">
              <a:buNone/>
            </a:pPr>
            <a:r>
              <a:rPr lang="en-US" dirty="0" smtClean="0"/>
              <a:t>Proof:	First,                                                         .</a:t>
            </a:r>
          </a:p>
          <a:p>
            <a:pPr marL="0" indent="0">
              <a:buNone/>
            </a:pPr>
            <a:endParaRPr lang="en-US" dirty="0"/>
          </a:p>
          <a:p>
            <a:pPr marL="0" indent="0">
              <a:buNone/>
            </a:pPr>
            <a:endParaRPr lang="en-US" dirty="0"/>
          </a:p>
          <a:p>
            <a:pPr marL="0" indent="0">
              <a:buNone/>
            </a:pPr>
            <a:r>
              <a:rPr lang="en-US" dirty="0" smtClean="0"/>
              <a:t>	</a:t>
            </a:r>
            <a:br>
              <a:rPr lang="en-US" dirty="0" smtClean="0"/>
            </a:br>
            <a:endParaRPr lang="en-US"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2423492025"/>
              </p:ext>
            </p:extLst>
          </p:nvPr>
        </p:nvGraphicFramePr>
        <p:xfrm>
          <a:off x="2371078" y="1511474"/>
          <a:ext cx="1612900" cy="977900"/>
        </p:xfrm>
        <a:graphic>
          <a:graphicData uri="http://schemas.openxmlformats.org/presentationml/2006/ole">
            <mc:AlternateContent xmlns:mc="http://schemas.openxmlformats.org/markup-compatibility/2006">
              <mc:Choice xmlns:v="urn:schemas-microsoft-com:vml" Requires="v">
                <p:oleObj spid="_x0000_s10293" name="Equation" r:id="rId3" imgW="1612800" imgH="977760" progId="Equation.DSMT4">
                  <p:embed/>
                </p:oleObj>
              </mc:Choice>
              <mc:Fallback>
                <p:oleObj name="Equation" r:id="rId3" imgW="1612800" imgH="977760" progId="Equation.DSMT4">
                  <p:embed/>
                  <p:pic>
                    <p:nvPicPr>
                      <p:cNvPr id="0" name=""/>
                      <p:cNvPicPr>
                        <a:picLocks noChangeAspect="1" noChangeArrowheads="1"/>
                      </p:cNvPicPr>
                      <p:nvPr/>
                    </p:nvPicPr>
                    <p:blipFill>
                      <a:blip r:embed="rId4"/>
                      <a:srcRect/>
                      <a:stretch>
                        <a:fillRect/>
                      </a:stretch>
                    </p:blipFill>
                    <p:spPr bwMode="auto">
                      <a:xfrm>
                        <a:off x="2371078" y="1511474"/>
                        <a:ext cx="1612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60672070"/>
              </p:ext>
            </p:extLst>
          </p:nvPr>
        </p:nvGraphicFramePr>
        <p:xfrm>
          <a:off x="2209800" y="2717104"/>
          <a:ext cx="3505200" cy="977900"/>
        </p:xfrm>
        <a:graphic>
          <a:graphicData uri="http://schemas.openxmlformats.org/presentationml/2006/ole">
            <mc:AlternateContent xmlns:mc="http://schemas.openxmlformats.org/markup-compatibility/2006">
              <mc:Choice xmlns:v="urn:schemas-microsoft-com:vml" Requires="v">
                <p:oleObj spid="_x0000_s10294" name="Equation" r:id="rId5" imgW="3504960" imgH="977760" progId="Equation.DSMT4">
                  <p:embed/>
                </p:oleObj>
              </mc:Choice>
              <mc:Fallback>
                <p:oleObj name="Equation" r:id="rId5" imgW="3504960" imgH="977760" progId="Equation.DSMT4">
                  <p:embed/>
                  <p:pic>
                    <p:nvPicPr>
                      <p:cNvPr id="0" name=""/>
                      <p:cNvPicPr>
                        <a:picLocks noChangeAspect="1" noChangeArrowheads="1"/>
                      </p:cNvPicPr>
                      <p:nvPr/>
                    </p:nvPicPr>
                    <p:blipFill>
                      <a:blip r:embed="rId6"/>
                      <a:srcRect/>
                      <a:stretch>
                        <a:fillRect/>
                      </a:stretch>
                    </p:blipFill>
                    <p:spPr bwMode="auto">
                      <a:xfrm>
                        <a:off x="2209800" y="2717104"/>
                        <a:ext cx="350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19</a:t>
            </a:fld>
            <a:endParaRPr lang="en-CA"/>
          </a:p>
        </p:txBody>
      </p:sp>
    </p:spTree>
    <p:extLst>
      <p:ext uri="{BB962C8B-B14F-4D97-AF65-F5344CB8AC3E}">
        <p14:creationId xmlns:p14="http://schemas.microsoft.com/office/powerpoint/2010/main" val="170071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Introduce the eight axioms for real numbers or </a:t>
            </a:r>
            <a:r>
              <a:rPr lang="en-US" i="1" dirty="0" smtClean="0"/>
              <a:t>fields</a:t>
            </a:r>
            <a:endParaRPr lang="en-US" dirty="0" smtClean="0"/>
          </a:p>
          <a:p>
            <a:pPr lvl="1"/>
            <a:r>
              <a:rPr lang="en-US" dirty="0" smtClean="0"/>
              <a:t>Observer that real and rational numbers satisfy these properties</a:t>
            </a:r>
          </a:p>
          <a:p>
            <a:pPr lvl="1"/>
            <a:r>
              <a:rPr lang="en-US" dirty="0" smtClean="0"/>
              <a:t>See other fields</a:t>
            </a:r>
          </a:p>
          <a:p>
            <a:pPr lvl="1"/>
            <a:r>
              <a:rPr lang="en-US" dirty="0" smtClean="0"/>
              <a:t>Deduce properties or theorems from these axioms</a:t>
            </a:r>
          </a:p>
          <a:p>
            <a:pPr lvl="1"/>
            <a:r>
              <a:rPr lang="en-US" dirty="0" smtClean="0"/>
              <a:t>Gain an understanding that intuitive properties transfer</a:t>
            </a:r>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smtClean="0"/>
              <a:t>Next, </a:t>
            </a:r>
            <a:br>
              <a:rPr lang="en-US" dirty="0" smtClean="0"/>
            </a:br>
            <a:endParaRPr lang="en-US" dirty="0" smtClean="0"/>
          </a:p>
        </p:txBody>
      </p:sp>
      <p:graphicFrame>
        <p:nvGraphicFramePr>
          <p:cNvPr id="11" name="Object 10"/>
          <p:cNvGraphicFramePr>
            <a:graphicFrameLocks noChangeAspect="1"/>
          </p:cNvGraphicFramePr>
          <p:nvPr>
            <p:extLst>
              <p:ext uri="{D42A27DB-BD31-4B8C-83A1-F6EECF244321}">
                <p14:modId xmlns:p14="http://schemas.microsoft.com/office/powerpoint/2010/main" val="3769887031"/>
              </p:ext>
            </p:extLst>
          </p:nvPr>
        </p:nvGraphicFramePr>
        <p:xfrm>
          <a:off x="1219200" y="1574800"/>
          <a:ext cx="4838700" cy="4978400"/>
        </p:xfrm>
        <a:graphic>
          <a:graphicData uri="http://schemas.openxmlformats.org/presentationml/2006/ole">
            <mc:AlternateContent xmlns:mc="http://schemas.openxmlformats.org/markup-compatibility/2006">
              <mc:Choice xmlns:v="urn:schemas-microsoft-com:vml" Requires="v">
                <p:oleObj spid="_x0000_s12314" name="Equation" r:id="rId3" imgW="4838400" imgH="4978080" progId="Equation.DSMT4">
                  <p:embed/>
                </p:oleObj>
              </mc:Choice>
              <mc:Fallback>
                <p:oleObj name="Equation" r:id="rId3" imgW="4838400" imgH="4978080" progId="Equation.DSMT4">
                  <p:embed/>
                  <p:pic>
                    <p:nvPicPr>
                      <p:cNvPr id="0" name=""/>
                      <p:cNvPicPr>
                        <a:picLocks noChangeAspect="1" noChangeArrowheads="1"/>
                      </p:cNvPicPr>
                      <p:nvPr/>
                    </p:nvPicPr>
                    <p:blipFill>
                      <a:blip r:embed="rId4"/>
                      <a:srcRect/>
                      <a:stretch>
                        <a:fillRect/>
                      </a:stretch>
                    </p:blipFill>
                    <p:spPr bwMode="auto">
                      <a:xfrm>
                        <a:off x="1219200" y="1574800"/>
                        <a:ext cx="48387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20</a:t>
            </a:fld>
            <a:endParaRPr lang="en-CA"/>
          </a:p>
        </p:txBody>
      </p:sp>
    </p:spTree>
    <p:extLst>
      <p:ext uri="{BB962C8B-B14F-4D97-AF65-F5344CB8AC3E}">
        <p14:creationId xmlns:p14="http://schemas.microsoft.com/office/powerpoint/2010/main" val="2199016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smtClean="0"/>
              <a:t>	Thus,                                                                                 .</a:t>
            </a:r>
          </a:p>
          <a:p>
            <a:pPr marL="0" indent="0">
              <a:buNone/>
            </a:pPr>
            <a:endParaRPr lang="en-US" dirty="0"/>
          </a:p>
          <a:p>
            <a:pPr marL="0" indent="0">
              <a:buNone/>
            </a:pPr>
            <a:endParaRPr lang="en-US" dirty="0" smtClean="0"/>
          </a:p>
          <a:p>
            <a:r>
              <a:rPr lang="en-US" dirty="0" smtClean="0"/>
              <a:t>This is true for all fields: the reals, the rationals, and any other set of numbers with two operations that satisfies the field axioms</a:t>
            </a:r>
          </a:p>
        </p:txBody>
      </p:sp>
      <p:graphicFrame>
        <p:nvGraphicFramePr>
          <p:cNvPr id="4" name="Object 3"/>
          <p:cNvGraphicFramePr>
            <a:graphicFrameLocks noChangeAspect="1"/>
          </p:cNvGraphicFramePr>
          <p:nvPr>
            <p:extLst>
              <p:ext uri="{D42A27DB-BD31-4B8C-83A1-F6EECF244321}">
                <p14:modId xmlns:p14="http://schemas.microsoft.com/office/powerpoint/2010/main" val="1502299259"/>
              </p:ext>
            </p:extLst>
          </p:nvPr>
        </p:nvGraphicFramePr>
        <p:xfrm>
          <a:off x="2209800" y="1497904"/>
          <a:ext cx="4914900" cy="977900"/>
        </p:xfrm>
        <a:graphic>
          <a:graphicData uri="http://schemas.openxmlformats.org/presentationml/2006/ole">
            <mc:AlternateContent xmlns:mc="http://schemas.openxmlformats.org/markup-compatibility/2006">
              <mc:Choice xmlns:v="urn:schemas-microsoft-com:vml" Requires="v">
                <p:oleObj spid="_x0000_s11296" name="Equation" r:id="rId3" imgW="4914720" imgH="977760" progId="Equation.DSMT4">
                  <p:embed/>
                </p:oleObj>
              </mc:Choice>
              <mc:Fallback>
                <p:oleObj name="Equation" r:id="rId3" imgW="4914720" imgH="977760" progId="Equation.DSMT4">
                  <p:embed/>
                  <p:pic>
                    <p:nvPicPr>
                      <p:cNvPr id="0" name="Object 8"/>
                      <p:cNvPicPr>
                        <a:picLocks noChangeAspect="1" noChangeArrowheads="1"/>
                      </p:cNvPicPr>
                      <p:nvPr/>
                    </p:nvPicPr>
                    <p:blipFill>
                      <a:blip r:embed="rId4"/>
                      <a:srcRect/>
                      <a:stretch>
                        <a:fillRect/>
                      </a:stretch>
                    </p:blipFill>
                    <p:spPr bwMode="auto">
                      <a:xfrm>
                        <a:off x="2209800" y="1497904"/>
                        <a:ext cx="491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467600" y="1600200"/>
            <a:ext cx="676788" cy="400110"/>
          </a:xfrm>
          <a:prstGeom prst="rect">
            <a:avLst/>
          </a:prstGeom>
          <a:noFill/>
        </p:spPr>
        <p:txBody>
          <a:bodyPr wrap="none" rtlCol="0">
            <a:spAutoFit/>
          </a:bodyPr>
          <a:lstStyle/>
          <a:p>
            <a:r>
              <a:rPr lang="en-US" sz="2000" dirty="0" smtClean="0">
                <a:solidFill>
                  <a:schemeClr val="bg1"/>
                </a:solidFill>
                <a:latin typeface="Script MT Bold" panose="03040602040607080904" pitchFamily="66" charset="0"/>
              </a:rPr>
              <a:t>QED</a:t>
            </a:r>
            <a:endParaRPr lang="en-CA" sz="2000" dirty="0">
              <a:solidFill>
                <a:schemeClr val="bg1"/>
              </a:solidFill>
              <a:latin typeface="Script MT Bold" panose="03040602040607080904" pitchFamily="66" charset="0"/>
            </a:endParaRPr>
          </a:p>
        </p:txBody>
      </p:sp>
      <p:sp>
        <p:nvSpPr>
          <p:cNvPr id="5" name="Footer Placeholder 4"/>
          <p:cNvSpPr>
            <a:spLocks noGrp="1"/>
          </p:cNvSpPr>
          <p:nvPr>
            <p:ph type="ftr" sz="quarter" idx="11"/>
          </p:nvPr>
        </p:nvSpPr>
        <p:spPr/>
        <p:txBody>
          <a:bodyPr/>
          <a:lstStyle/>
          <a:p>
            <a:r>
              <a:rPr lang="en-CA" smtClean="0"/>
              <a:t>Field axioms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21</a:t>
            </a:fld>
            <a:endParaRPr lang="en-CA"/>
          </a:p>
        </p:txBody>
      </p:sp>
    </p:spTree>
    <p:extLst>
      <p:ext uri="{BB962C8B-B14F-4D97-AF65-F5344CB8AC3E}">
        <p14:creationId xmlns:p14="http://schemas.microsoft.com/office/powerpoint/2010/main" val="36232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Next, we will introduce complex numbers</a:t>
            </a:r>
          </a:p>
          <a:p>
            <a:pPr lvl="1"/>
            <a:r>
              <a:rPr lang="en-US" dirty="0" smtClean="0"/>
              <a:t>Complex numbers are a field</a:t>
            </a:r>
          </a:p>
          <a:p>
            <a:pPr lvl="2"/>
            <a:r>
              <a:rPr lang="en-US" dirty="0" smtClean="0"/>
              <a:t>Just like the reals and the rationals</a:t>
            </a:r>
          </a:p>
          <a:p>
            <a:pPr lvl="1"/>
            <a:r>
              <a:rPr lang="en-US" dirty="0" smtClean="0"/>
              <a:t>All the properties you’re familiar with for reals and rationals apply to complex numbers, too! </a:t>
            </a:r>
            <a:br>
              <a:rPr lang="en-US" dirty="0" smtClean="0"/>
            </a:br>
            <a:endParaRPr lang="en-US" dirty="0" smtClean="0"/>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22</a:t>
            </a:fld>
            <a:endParaRPr lang="en-CA"/>
          </a:p>
        </p:txBody>
      </p:sp>
    </p:spTree>
    <p:extLst>
      <p:ext uri="{BB962C8B-B14F-4D97-AF65-F5344CB8AC3E}">
        <p14:creationId xmlns:p14="http://schemas.microsoft.com/office/powerpoint/2010/main" val="3459289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458200" cy="4525963"/>
          </a:xfrm>
        </p:spPr>
        <p:txBody>
          <a:bodyPr/>
          <a:lstStyle/>
          <a:p>
            <a:r>
              <a:rPr lang="en-US" dirty="0" smtClean="0"/>
              <a:t>Which do you prefer?</a:t>
            </a:r>
          </a:p>
          <a:p>
            <a:endParaRPr lang="en-US" dirty="0"/>
          </a:p>
          <a:p>
            <a:endParaRPr lang="en-US" dirty="0" smtClean="0"/>
          </a:p>
          <a:p>
            <a:endParaRPr lang="en-US" dirty="0"/>
          </a:p>
          <a:p>
            <a:endParaRPr lang="en-US" dirty="0" smtClean="0"/>
          </a:p>
          <a:p>
            <a:endParaRPr lang="en-US" dirty="0"/>
          </a:p>
          <a:p>
            <a:r>
              <a:rPr lang="en-US" dirty="0" smtClean="0"/>
              <a:t>You are already familiar with these</a:t>
            </a:r>
            <a:br>
              <a:rPr lang="en-US" dirty="0" smtClean="0"/>
            </a:br>
            <a:r>
              <a:rPr lang="en-US" dirty="0" smtClean="0"/>
              <a:t>properties</a:t>
            </a:r>
          </a:p>
          <a:p>
            <a:pPr lvl="1"/>
            <a:r>
              <a:rPr lang="en-US" dirty="0" smtClean="0"/>
              <a:t>You should be as comfortable with</a:t>
            </a:r>
            <a:r>
              <a:rPr lang="en-US" dirty="0"/>
              <a:t/>
            </a:r>
            <a:br>
              <a:rPr lang="en-US" dirty="0"/>
            </a:br>
            <a:r>
              <a:rPr lang="en-US" dirty="0" smtClean="0"/>
              <a:t>complex numbers as you are with</a:t>
            </a:r>
            <a:br>
              <a:rPr lang="en-US" dirty="0" smtClean="0"/>
            </a:br>
            <a:r>
              <a:rPr lang="en-US" dirty="0" smtClean="0"/>
              <a:t>the reals</a:t>
            </a:r>
          </a:p>
        </p:txBody>
      </p:sp>
      <p:graphicFrame>
        <p:nvGraphicFramePr>
          <p:cNvPr id="4" name="Object 3"/>
          <p:cNvGraphicFramePr>
            <a:graphicFrameLocks noChangeAspect="1"/>
          </p:cNvGraphicFramePr>
          <p:nvPr>
            <p:extLst>
              <p:ext uri="{D42A27DB-BD31-4B8C-83A1-F6EECF244321}">
                <p14:modId xmlns:p14="http://schemas.microsoft.com/office/powerpoint/2010/main" val="3087717908"/>
              </p:ext>
            </p:extLst>
          </p:nvPr>
        </p:nvGraphicFramePr>
        <p:xfrm>
          <a:off x="2387600" y="2209800"/>
          <a:ext cx="1803400" cy="736600"/>
        </p:xfrm>
        <a:graphic>
          <a:graphicData uri="http://schemas.openxmlformats.org/presentationml/2006/ole">
            <mc:AlternateContent xmlns:mc="http://schemas.openxmlformats.org/markup-compatibility/2006">
              <mc:Choice xmlns:v="urn:schemas-microsoft-com:vml" Requires="v">
                <p:oleObj spid="_x0000_s14355" name="Equation" r:id="rId3" imgW="1803240" imgH="736560" progId="Equation.DSMT4">
                  <p:embed/>
                </p:oleObj>
              </mc:Choice>
              <mc:Fallback>
                <p:oleObj name="Equation" r:id="rId3" imgW="1803240" imgH="736560" progId="Equation.DSMT4">
                  <p:embed/>
                  <p:pic>
                    <p:nvPicPr>
                      <p:cNvPr id="0" name="Object 3"/>
                      <p:cNvPicPr>
                        <a:picLocks noChangeAspect="1" noChangeArrowheads="1"/>
                      </p:cNvPicPr>
                      <p:nvPr/>
                    </p:nvPicPr>
                    <p:blipFill>
                      <a:blip r:embed="rId4"/>
                      <a:srcRect/>
                      <a:stretch>
                        <a:fillRect/>
                      </a:stretch>
                    </p:blipFill>
                    <p:spPr bwMode="auto">
                      <a:xfrm>
                        <a:off x="2387600" y="2209800"/>
                        <a:ext cx="1803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68835543"/>
              </p:ext>
            </p:extLst>
          </p:nvPr>
        </p:nvGraphicFramePr>
        <p:xfrm>
          <a:off x="4965700" y="2209800"/>
          <a:ext cx="2044700" cy="3886200"/>
        </p:xfrm>
        <a:graphic>
          <a:graphicData uri="http://schemas.openxmlformats.org/presentationml/2006/ole">
            <mc:AlternateContent xmlns:mc="http://schemas.openxmlformats.org/markup-compatibility/2006">
              <mc:Choice xmlns:v="urn:schemas-microsoft-com:vml" Requires="v">
                <p:oleObj spid="_x0000_s14356" name="Equation" r:id="rId5" imgW="2044440" imgH="3886200" progId="Equation.DSMT4">
                  <p:embed/>
                </p:oleObj>
              </mc:Choice>
              <mc:Fallback>
                <p:oleObj name="Equation" r:id="rId5" imgW="2044440" imgH="3886200" progId="Equation.DSMT4">
                  <p:embed/>
                  <p:pic>
                    <p:nvPicPr>
                      <p:cNvPr id="0" name=""/>
                      <p:cNvPicPr>
                        <a:picLocks noChangeAspect="1" noChangeArrowheads="1"/>
                      </p:cNvPicPr>
                      <p:nvPr/>
                    </p:nvPicPr>
                    <p:blipFill>
                      <a:blip r:embed="rId6"/>
                      <a:srcRect/>
                      <a:stretch>
                        <a:fillRect/>
                      </a:stretch>
                    </p:blipFill>
                    <p:spPr bwMode="auto">
                      <a:xfrm>
                        <a:off x="4965700" y="2209800"/>
                        <a:ext cx="2044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ooter Placeholder 5"/>
          <p:cNvSpPr>
            <a:spLocks noGrp="1"/>
          </p:cNvSpPr>
          <p:nvPr>
            <p:ph type="ftr" sz="quarter" idx="11"/>
          </p:nvPr>
        </p:nvSpPr>
        <p:spPr/>
        <p:txBody>
          <a:bodyPr/>
          <a:lstStyle/>
          <a:p>
            <a:r>
              <a:rPr lang="en-CA" smtClean="0"/>
              <a:t>Field axioms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23</a:t>
            </a:fld>
            <a:endParaRPr lang="en-CA"/>
          </a:p>
        </p:txBody>
      </p:sp>
    </p:spTree>
    <p:extLst>
      <p:ext uri="{BB962C8B-B14F-4D97-AF65-F5344CB8AC3E}">
        <p14:creationId xmlns:p14="http://schemas.microsoft.com/office/powerpoint/2010/main" val="335456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axiomatic approach?</a:t>
            </a:r>
            <a:endParaRPr lang="en-CA" dirty="0"/>
          </a:p>
        </p:txBody>
      </p:sp>
      <p:sp>
        <p:nvSpPr>
          <p:cNvPr id="3" name="Content Placeholder 2"/>
          <p:cNvSpPr>
            <a:spLocks noGrp="1"/>
          </p:cNvSpPr>
          <p:nvPr>
            <p:ph idx="1"/>
          </p:nvPr>
        </p:nvSpPr>
        <p:spPr>
          <a:xfrm>
            <a:off x="457200" y="1600200"/>
            <a:ext cx="8458200" cy="4525963"/>
          </a:xfrm>
        </p:spPr>
        <p:txBody>
          <a:bodyPr/>
          <a:lstStyle/>
          <a:p>
            <a:r>
              <a:rPr lang="en-US" dirty="0" smtClean="0"/>
              <a:t>Important: this is only true because </a:t>
            </a:r>
            <a:r>
              <a:rPr lang="en-US" i="1" dirty="0" err="1" smtClean="0">
                <a:latin typeface="Symbol" panose="05050102010706020507" pitchFamily="18" charset="2"/>
              </a:rPr>
              <a:t>bg</a:t>
            </a:r>
            <a:r>
              <a:rPr lang="en-US" i="1" dirty="0" smtClean="0">
                <a:latin typeface="Symbol" panose="05050102010706020507" pitchFamily="18" charset="2"/>
              </a:rPr>
              <a:t> </a:t>
            </a:r>
            <a:r>
              <a:rPr lang="en-US" dirty="0" smtClean="0">
                <a:latin typeface="Symbol" panose="05050102010706020507" pitchFamily="18" charset="2"/>
              </a:rPr>
              <a:t>= </a:t>
            </a:r>
            <a:r>
              <a:rPr lang="en-US" i="1" dirty="0" err="1" smtClean="0">
                <a:latin typeface="Symbol" panose="05050102010706020507" pitchFamily="18" charset="2"/>
              </a:rPr>
              <a:t>gb</a:t>
            </a:r>
            <a:endParaRPr lang="en-US" dirty="0" smtClean="0">
              <a:latin typeface="Symbol" panose="05050102010706020507" pitchFamily="18" charset="2"/>
            </a:endParaRPr>
          </a:p>
          <a:p>
            <a:endParaRPr lang="en-US" dirty="0"/>
          </a:p>
          <a:p>
            <a:endParaRPr lang="en-US" dirty="0" smtClean="0"/>
          </a:p>
          <a:p>
            <a:endParaRPr lang="en-US" dirty="0"/>
          </a:p>
          <a:p>
            <a:r>
              <a:rPr lang="en-US" dirty="0" smtClean="0"/>
              <a:t>For matrices, we will see that </a:t>
            </a:r>
            <a:r>
              <a:rPr lang="en-US" i="1" dirty="0" smtClean="0">
                <a:latin typeface="Times New Roman" panose="02020603050405020304" pitchFamily="18" charset="0"/>
              </a:rPr>
              <a:t>ABCB</a:t>
            </a:r>
            <a:r>
              <a:rPr lang="en-US" baseline="30000" dirty="0" smtClean="0">
                <a:latin typeface="Times New Roman" panose="02020603050405020304" pitchFamily="18" charset="0"/>
              </a:rPr>
              <a:t>–1</a:t>
            </a:r>
            <a:r>
              <a:rPr lang="en-US" dirty="0">
                <a:latin typeface="Times New Roman" panose="02020603050405020304" pitchFamily="18" charset="0"/>
              </a:rPr>
              <a:t> ≠ </a:t>
            </a:r>
            <a:r>
              <a:rPr lang="en-US" i="1" dirty="0" smtClean="0">
                <a:latin typeface="Times New Roman" panose="02020603050405020304" pitchFamily="18" charset="0"/>
              </a:rPr>
              <a:t>AC</a:t>
            </a:r>
            <a:r>
              <a:rPr lang="en-US" dirty="0" smtClean="0"/>
              <a:t>, at least in general</a:t>
            </a:r>
          </a:p>
          <a:p>
            <a:pPr lvl="1"/>
            <a:r>
              <a:rPr lang="en-US" dirty="0" smtClean="0"/>
              <a:t>For matrices, </a:t>
            </a:r>
            <a:r>
              <a:rPr lang="en-US" i="1" dirty="0" smtClean="0">
                <a:latin typeface="Times New Roman" panose="02020603050405020304" pitchFamily="18" charset="0"/>
              </a:rPr>
              <a:t>BC </a:t>
            </a:r>
            <a:r>
              <a:rPr lang="en-US" dirty="0" smtClean="0">
                <a:latin typeface="Times New Roman" panose="02020603050405020304" pitchFamily="18" charset="0"/>
              </a:rPr>
              <a:t>≠ </a:t>
            </a:r>
            <a:r>
              <a:rPr lang="en-US" i="1" dirty="0" smtClean="0">
                <a:latin typeface="Times New Roman" panose="02020603050405020304" pitchFamily="18" charset="0"/>
              </a:rPr>
              <a:t>CB</a:t>
            </a:r>
            <a:r>
              <a:rPr lang="en-US" dirty="0" smtClean="0">
                <a:latin typeface="Times New Roman" panose="02020603050405020304" pitchFamily="18" charset="0"/>
              </a:rPr>
              <a:t>, at least in general</a:t>
            </a:r>
            <a:endParaRPr lang="en-US" dirty="0" smtClean="0"/>
          </a:p>
          <a:p>
            <a:pPr lvl="1"/>
            <a:r>
              <a:rPr lang="en-US" dirty="0" smtClean="0"/>
              <a:t>Don’t assume matrices work exactly like real numbers</a:t>
            </a:r>
            <a:endParaRPr lang="en-US" dirty="0"/>
          </a:p>
          <a:p>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56849042"/>
              </p:ext>
            </p:extLst>
          </p:nvPr>
        </p:nvGraphicFramePr>
        <p:xfrm>
          <a:off x="3606800" y="2209800"/>
          <a:ext cx="1803400" cy="736600"/>
        </p:xfrm>
        <a:graphic>
          <a:graphicData uri="http://schemas.openxmlformats.org/presentationml/2006/ole">
            <mc:AlternateContent xmlns:mc="http://schemas.openxmlformats.org/markup-compatibility/2006">
              <mc:Choice xmlns:v="urn:schemas-microsoft-com:vml" Requires="v">
                <p:oleObj spid="_x0000_s18439" name="Equation" r:id="rId3" imgW="1803240" imgH="736560" progId="Equation.DSMT4">
                  <p:embed/>
                </p:oleObj>
              </mc:Choice>
              <mc:Fallback>
                <p:oleObj name="Equation" r:id="rId3" imgW="1803240" imgH="736560" progId="Equation.DSMT4">
                  <p:embed/>
                  <p:pic>
                    <p:nvPicPr>
                      <p:cNvPr id="0" name=""/>
                      <p:cNvPicPr>
                        <a:picLocks noChangeAspect="1" noChangeArrowheads="1"/>
                      </p:cNvPicPr>
                      <p:nvPr/>
                    </p:nvPicPr>
                    <p:blipFill>
                      <a:blip r:embed="rId4"/>
                      <a:srcRect/>
                      <a:stretch>
                        <a:fillRect/>
                      </a:stretch>
                    </p:blipFill>
                    <p:spPr bwMode="auto">
                      <a:xfrm>
                        <a:off x="3606800" y="2209800"/>
                        <a:ext cx="1803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24</a:t>
            </a:fld>
            <a:endParaRPr lang="en-CA"/>
          </a:p>
        </p:txBody>
      </p:sp>
    </p:spTree>
    <p:extLst>
      <p:ext uri="{BB962C8B-B14F-4D97-AF65-F5344CB8AC3E}">
        <p14:creationId xmlns:p14="http://schemas.microsoft.com/office/powerpoint/2010/main" val="6202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CA" dirty="0"/>
          </a:p>
        </p:txBody>
      </p:sp>
      <p:sp>
        <p:nvSpPr>
          <p:cNvPr id="3" name="Content Placeholder 2"/>
          <p:cNvSpPr>
            <a:spLocks noGrp="1"/>
          </p:cNvSpPr>
          <p:nvPr>
            <p:ph idx="1"/>
          </p:nvPr>
        </p:nvSpPr>
        <p:spPr>
          <a:xfrm>
            <a:off x="457200" y="1600200"/>
            <a:ext cx="8458200" cy="4525963"/>
          </a:xfrm>
        </p:spPr>
        <p:txBody>
          <a:bodyPr/>
          <a:lstStyle/>
          <a:p>
            <a:r>
              <a:rPr lang="en-US" dirty="0" smtClean="0"/>
              <a:t>Colloquially, you already know the field axioms:</a:t>
            </a:r>
          </a:p>
          <a:p>
            <a:pPr marL="857250" lvl="1" indent="-457200">
              <a:buFont typeface="+mj-lt"/>
              <a:buAutoNum type="arabicPeriod"/>
            </a:pPr>
            <a:r>
              <a:rPr lang="en-US" dirty="0" smtClean="0"/>
              <a:t>The sum or product of two real numbers is a real number</a:t>
            </a:r>
          </a:p>
          <a:p>
            <a:pPr marL="857250" lvl="1" indent="-457200">
              <a:buFont typeface="+mj-lt"/>
              <a:buAutoNum type="arabicPeriod"/>
            </a:pPr>
            <a:r>
              <a:rPr lang="en-US" dirty="0" smtClean="0"/>
              <a:t>You can add </a:t>
            </a:r>
            <a:r>
              <a:rPr lang="en-US" i="1" dirty="0" smtClean="0">
                <a:latin typeface="Times New Roman" panose="02020603050405020304" pitchFamily="18" charset="0"/>
              </a:rPr>
              <a:t>n</a:t>
            </a:r>
            <a:r>
              <a:rPr lang="en-US" dirty="0" smtClean="0"/>
              <a:t> real numbers in any order</a:t>
            </a:r>
          </a:p>
          <a:p>
            <a:pPr marL="857250" lvl="1" indent="-457200">
              <a:buFont typeface="+mj-lt"/>
              <a:buAutoNum type="arabicPeriod"/>
            </a:pPr>
            <a:r>
              <a:rPr lang="en-US" dirty="0"/>
              <a:t>You can </a:t>
            </a:r>
            <a:r>
              <a:rPr lang="en-US" dirty="0" smtClean="0"/>
              <a:t>multiply </a:t>
            </a:r>
            <a:r>
              <a:rPr lang="en-US" i="1" dirty="0">
                <a:latin typeface="Times New Roman" panose="02020603050405020304" pitchFamily="18" charset="0"/>
              </a:rPr>
              <a:t>n</a:t>
            </a:r>
            <a:r>
              <a:rPr lang="en-US" dirty="0"/>
              <a:t> real numbers in any order</a:t>
            </a:r>
          </a:p>
          <a:p>
            <a:pPr marL="857250" lvl="1" indent="-457200">
              <a:buFont typeface="+mj-lt"/>
              <a:buAutoNum type="arabicPeriod"/>
            </a:pPr>
            <a:r>
              <a:rPr lang="en-US" dirty="0" smtClean="0"/>
              <a:t>Multiplication distributes over addition: </a:t>
            </a:r>
            <a:r>
              <a:rPr lang="en-US" i="1" dirty="0" smtClean="0">
                <a:latin typeface="Symbol" panose="05050102010706020507" pitchFamily="18" charset="2"/>
                <a:ea typeface="Tahoma" panose="020B0604030504040204" pitchFamily="34" charset="0"/>
              </a:rPr>
              <a:t>a</a:t>
            </a:r>
            <a:r>
              <a:rPr lang="en-US" dirty="0" smtClean="0">
                <a:latin typeface="Times New Roman" panose="02020603050405020304" pitchFamily="18" charset="0"/>
                <a:ea typeface="Tahoma" panose="020B0604030504040204" pitchFamily="34" charset="0"/>
              </a:rPr>
              <a:t>(</a:t>
            </a:r>
            <a:r>
              <a:rPr lang="en-US" i="1" dirty="0" smtClean="0">
                <a:latin typeface="Symbol" panose="05050102010706020507" pitchFamily="18" charset="2"/>
                <a:ea typeface="Tahoma" panose="020B0604030504040204" pitchFamily="34" charset="0"/>
              </a:rPr>
              <a:t>b</a:t>
            </a:r>
            <a:r>
              <a:rPr lang="en-US" dirty="0" smtClean="0">
                <a:latin typeface="Times New Roman" panose="02020603050405020304" pitchFamily="18" charset="0"/>
                <a:ea typeface="Tahoma" panose="020B0604030504040204" pitchFamily="34" charset="0"/>
              </a:rPr>
              <a:t> + </a:t>
            </a:r>
            <a:r>
              <a:rPr lang="en-US" i="1" dirty="0" smtClean="0">
                <a:latin typeface="Symbol" panose="05050102010706020507" pitchFamily="18" charset="2"/>
                <a:ea typeface="Tahoma" panose="020B0604030504040204" pitchFamily="34" charset="0"/>
              </a:rPr>
              <a:t>g</a:t>
            </a:r>
            <a:r>
              <a:rPr lang="en-US" dirty="0" smtClean="0">
                <a:latin typeface="Times New Roman" panose="02020603050405020304" pitchFamily="18" charset="0"/>
                <a:ea typeface="Tahoma" panose="020B0604030504040204" pitchFamily="34" charset="0"/>
              </a:rPr>
              <a:t>) = </a:t>
            </a:r>
            <a:r>
              <a:rPr lang="en-US" i="1" dirty="0">
                <a:latin typeface="Symbol" panose="05050102010706020507" pitchFamily="18" charset="2"/>
                <a:ea typeface="Tahoma" panose="020B0604030504040204" pitchFamily="34" charset="0"/>
              </a:rPr>
              <a:t>a</a:t>
            </a:r>
            <a:r>
              <a:rPr lang="en-US" i="1" dirty="0" smtClean="0">
                <a:latin typeface="Symbol" panose="05050102010706020507" pitchFamily="18" charset="2"/>
                <a:ea typeface="Tahoma" panose="020B0604030504040204" pitchFamily="34" charset="0"/>
              </a:rPr>
              <a:t>b</a:t>
            </a:r>
            <a:r>
              <a:rPr lang="en-US" dirty="0" smtClean="0">
                <a:latin typeface="Times New Roman" panose="02020603050405020304" pitchFamily="18" charset="0"/>
                <a:ea typeface="Tahoma" panose="020B0604030504040204" pitchFamily="34" charset="0"/>
              </a:rPr>
              <a:t> </a:t>
            </a:r>
            <a:r>
              <a:rPr lang="en-US" dirty="0">
                <a:latin typeface="Times New Roman" panose="02020603050405020304" pitchFamily="18" charset="0"/>
                <a:ea typeface="Tahoma" panose="020B0604030504040204" pitchFamily="34" charset="0"/>
              </a:rPr>
              <a:t>+ </a:t>
            </a:r>
            <a:r>
              <a:rPr lang="en-US" i="1" dirty="0">
                <a:latin typeface="Symbol" panose="05050102010706020507" pitchFamily="18" charset="2"/>
                <a:ea typeface="Tahoma" panose="020B0604030504040204" pitchFamily="34" charset="0"/>
              </a:rPr>
              <a:t>a</a:t>
            </a:r>
            <a:r>
              <a:rPr lang="en-US" i="1" dirty="0" smtClean="0">
                <a:latin typeface="Symbol" panose="05050102010706020507" pitchFamily="18" charset="2"/>
                <a:ea typeface="Tahoma" panose="020B0604030504040204" pitchFamily="34" charset="0"/>
              </a:rPr>
              <a:t>g</a:t>
            </a:r>
            <a:endParaRPr lang="en-US" dirty="0" smtClean="0">
              <a:latin typeface="Times New Roman" panose="02020603050405020304" pitchFamily="18" charset="0"/>
              <a:ea typeface="Tahoma" panose="020B0604030504040204" pitchFamily="34" charset="0"/>
            </a:endParaRPr>
          </a:p>
          <a:p>
            <a:pPr marL="857250" lvl="1" indent="-457200">
              <a:buFont typeface="+mj-lt"/>
              <a:buAutoNum type="arabicPeriod"/>
            </a:pPr>
            <a:r>
              <a:rPr lang="en-US" dirty="0" smtClean="0">
                <a:latin typeface="Times New Roman" panose="02020603050405020304" pitchFamily="18" charset="0"/>
              </a:rPr>
              <a:t>0</a:t>
            </a:r>
            <a:r>
              <a:rPr lang="en-US" dirty="0" smtClean="0"/>
              <a:t> added to any real number leaves that number unchanged</a:t>
            </a:r>
          </a:p>
          <a:p>
            <a:pPr marL="857250" lvl="1" indent="-457200">
              <a:buFont typeface="+mj-lt"/>
              <a:buAutoNum type="arabicPeriod"/>
            </a:pPr>
            <a:r>
              <a:rPr lang="en-US" dirty="0" smtClean="0">
                <a:latin typeface="Times New Roman" panose="02020603050405020304" pitchFamily="18" charset="0"/>
              </a:rPr>
              <a:t>1</a:t>
            </a:r>
            <a:r>
              <a:rPr lang="en-US" dirty="0" smtClean="0"/>
              <a:t> multiplied by any real number leaves that number unchanged</a:t>
            </a:r>
          </a:p>
          <a:p>
            <a:pPr marL="857250" lvl="1" indent="-457200">
              <a:buFont typeface="+mj-lt"/>
              <a:buAutoNum type="arabicPeriod"/>
            </a:pPr>
            <a:r>
              <a:rPr lang="en-US" dirty="0" smtClean="0"/>
              <a:t>Given a real number </a:t>
            </a:r>
            <a:r>
              <a:rPr lang="en-US" i="1" dirty="0" smtClean="0">
                <a:latin typeface="Times New Roman" panose="02020603050405020304" pitchFamily="18" charset="0"/>
              </a:rPr>
              <a:t>x</a:t>
            </a:r>
            <a:r>
              <a:rPr lang="en-US" dirty="0" smtClean="0"/>
              <a:t>,  </a:t>
            </a:r>
            <a:r>
              <a:rPr lang="en-US" i="1" dirty="0" smtClean="0">
                <a:latin typeface="Times New Roman" panose="02020603050405020304" pitchFamily="18" charset="0"/>
              </a:rPr>
              <a:t>x </a:t>
            </a:r>
            <a:r>
              <a:rPr lang="en-US" dirty="0" smtClean="0">
                <a:latin typeface="Times New Roman" panose="02020603050405020304" pitchFamily="18" charset="0"/>
              </a:rPr>
              <a:t>+ (–</a:t>
            </a:r>
            <a:r>
              <a:rPr lang="en-US" i="1" dirty="0" smtClean="0">
                <a:latin typeface="Times New Roman" panose="02020603050405020304" pitchFamily="18" charset="0"/>
              </a:rPr>
              <a:t>x</a:t>
            </a:r>
            <a:r>
              <a:rPr lang="en-US" dirty="0" smtClean="0">
                <a:latin typeface="Times New Roman" panose="02020603050405020304" pitchFamily="18" charset="0"/>
              </a:rPr>
              <a:t>) = 0</a:t>
            </a:r>
          </a:p>
          <a:p>
            <a:pPr marL="857250" lvl="1" indent="-457200">
              <a:buFont typeface="+mj-lt"/>
              <a:buAutoNum type="arabicPeriod"/>
            </a:pPr>
            <a:r>
              <a:rPr lang="en-US" dirty="0"/>
              <a:t>Given a </a:t>
            </a:r>
            <a:r>
              <a:rPr lang="en-US" dirty="0" smtClean="0"/>
              <a:t>non-zero real number </a:t>
            </a:r>
            <a:r>
              <a:rPr lang="en-US" i="1" dirty="0">
                <a:latin typeface="Times New Roman" panose="02020603050405020304" pitchFamily="18" charset="0"/>
              </a:rPr>
              <a:t>x</a:t>
            </a:r>
            <a:r>
              <a:rPr lang="en-US" dirty="0"/>
              <a:t>,  </a:t>
            </a:r>
            <a:r>
              <a:rPr lang="en-US" i="1" dirty="0" err="1" smtClean="0">
                <a:latin typeface="Times New Roman" panose="02020603050405020304" pitchFamily="18" charset="0"/>
              </a:rPr>
              <a:t>x·x</a:t>
            </a:r>
            <a:r>
              <a:rPr lang="en-US" dirty="0" smtClean="0">
                <a:latin typeface="Times New Roman" panose="02020603050405020304" pitchFamily="18" charset="0"/>
              </a:rPr>
              <a:t> </a:t>
            </a:r>
            <a:r>
              <a:rPr lang="en-US" baseline="30000" dirty="0" smtClean="0">
                <a:latin typeface="Times New Roman" panose="02020603050405020304" pitchFamily="18" charset="0"/>
              </a:rPr>
              <a:t>–1</a:t>
            </a:r>
            <a:r>
              <a:rPr lang="en-US" dirty="0" smtClean="0">
                <a:latin typeface="Times New Roman" panose="02020603050405020304" pitchFamily="18" charset="0"/>
              </a:rPr>
              <a:t> </a:t>
            </a:r>
            <a:r>
              <a:rPr lang="en-US" dirty="0">
                <a:latin typeface="Times New Roman" panose="02020603050405020304" pitchFamily="18" charset="0"/>
              </a:rPr>
              <a:t>= </a:t>
            </a:r>
            <a:r>
              <a:rPr lang="en-US" dirty="0" smtClean="0">
                <a:latin typeface="Times New Roman" panose="02020603050405020304" pitchFamily="18" charset="0"/>
              </a:rPr>
              <a:t>1</a:t>
            </a:r>
            <a:endParaRPr lang="en-CA"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25</a:t>
            </a:fld>
            <a:endParaRPr lang="en-CA"/>
          </a:p>
        </p:txBody>
      </p:sp>
    </p:spTree>
    <p:extLst>
      <p:ext uri="{BB962C8B-B14F-4D97-AF65-F5344CB8AC3E}">
        <p14:creationId xmlns:p14="http://schemas.microsoft.com/office/powerpoint/2010/main" val="17367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take-</a:t>
            </a:r>
            <a:r>
              <a:rPr lang="en-US" dirty="0" err="1" smtClean="0"/>
              <a:t>aways</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All properties  you know can be derived from a very small set of specific properties or </a:t>
            </a:r>
            <a:r>
              <a:rPr lang="en-US" i="1" dirty="0" smtClean="0"/>
              <a:t>axioms</a:t>
            </a:r>
            <a:endParaRPr lang="en-US" dirty="0" smtClean="0"/>
          </a:p>
          <a:p>
            <a:r>
              <a:rPr lang="en-US" dirty="0" smtClean="0"/>
              <a:t>All properties you know also apply to any other system that satisfy those same axioms</a:t>
            </a:r>
          </a:p>
          <a:p>
            <a:pPr lvl="1"/>
            <a:r>
              <a:rPr lang="en-US" dirty="0" smtClean="0"/>
              <a:t>Complex numbers satisfy these axioms</a:t>
            </a:r>
          </a:p>
          <a:p>
            <a:endParaRPr lang="en-US" dirty="0" smtClean="0"/>
          </a:p>
          <a:p>
            <a:r>
              <a:rPr lang="en-US" dirty="0" smtClean="0"/>
              <a:t>If any system does not satisfy even one axiom, then none of the established theorems or subsequent properties apply</a:t>
            </a:r>
          </a:p>
          <a:p>
            <a:pPr lvl="1"/>
            <a:r>
              <a:rPr lang="en-US" dirty="0" smtClean="0"/>
              <a:t>Vectors cannot be multiplied</a:t>
            </a:r>
          </a:p>
          <a:p>
            <a:pPr lvl="1"/>
            <a:r>
              <a:rPr lang="en-US" dirty="0" smtClean="0"/>
              <a:t>Square matrices can be multiplied, but in general </a:t>
            </a:r>
            <a:r>
              <a:rPr lang="en-US" i="1" dirty="0" smtClean="0">
                <a:latin typeface="Times New Roman" panose="02020603050405020304" pitchFamily="18" charset="0"/>
              </a:rPr>
              <a:t>AB</a:t>
            </a:r>
            <a:r>
              <a:rPr lang="en-US" dirty="0" smtClean="0">
                <a:latin typeface="Times New Roman" panose="02020603050405020304" pitchFamily="18" charset="0"/>
              </a:rPr>
              <a:t> ≠ </a:t>
            </a:r>
            <a:r>
              <a:rPr lang="en-US" i="1" dirty="0" smtClean="0">
                <a:latin typeface="Times New Roman" panose="02020603050405020304" pitchFamily="18" charset="0"/>
              </a:rPr>
              <a:t>BA</a:t>
            </a:r>
            <a:endParaRPr lang="en-US" dirty="0" smtClean="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26</a:t>
            </a:fld>
            <a:endParaRPr lang="en-CA"/>
          </a:p>
        </p:txBody>
      </p:sp>
    </p:spTree>
    <p:extLst>
      <p:ext uri="{BB962C8B-B14F-4D97-AF65-F5344CB8AC3E}">
        <p14:creationId xmlns:p14="http://schemas.microsoft.com/office/powerpoint/2010/main" val="8399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introduced the axioms for </a:t>
            </a:r>
            <a:r>
              <a:rPr lang="en-US" i="1" dirty="0" smtClean="0"/>
              <a:t>fields</a:t>
            </a:r>
          </a:p>
          <a:p>
            <a:pPr lvl="1"/>
            <a:r>
              <a:rPr lang="en-US" dirty="0" smtClean="0"/>
              <a:t>Eight specific properties</a:t>
            </a:r>
          </a:p>
          <a:p>
            <a:pPr lvl="1"/>
            <a:r>
              <a:rPr lang="en-US" dirty="0" smtClean="0"/>
              <a:t>The real and rational numbers satisfy these properties</a:t>
            </a:r>
          </a:p>
          <a:p>
            <a:pPr lvl="1"/>
            <a:endParaRPr lang="en-US" dirty="0"/>
          </a:p>
          <a:p>
            <a:r>
              <a:rPr lang="en-US" dirty="0" smtClean="0"/>
              <a:t>From these we deduced a number of theorems</a:t>
            </a:r>
          </a:p>
          <a:p>
            <a:pPr lvl="1"/>
            <a:r>
              <a:rPr lang="en-US" dirty="0" smtClean="0"/>
              <a:t>Theorems are true in all systems satisfying these axioms</a:t>
            </a:r>
          </a:p>
          <a:p>
            <a:pPr lvl="1"/>
            <a:r>
              <a:rPr lang="en-US" dirty="0" smtClean="0"/>
              <a:t>All these properties will also hold for complex numbers</a:t>
            </a:r>
          </a:p>
          <a:p>
            <a:pPr lvl="2"/>
            <a:r>
              <a:rPr lang="en-US" dirty="0" smtClean="0"/>
              <a:t>You will be as comfortable with complex numbers as you currently are with real numbers</a:t>
            </a:r>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27</a:t>
            </a:fld>
            <a:endParaRPr lang="en-CA"/>
          </a:p>
        </p:txBody>
      </p:sp>
    </p:spTree>
    <p:extLst>
      <p:ext uri="{BB962C8B-B14F-4D97-AF65-F5344CB8AC3E}">
        <p14:creationId xmlns:p14="http://schemas.microsoft.com/office/powerpoint/2010/main" val="654136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https://en.wikipedia.org/wiki/Field_(mathematics)</a:t>
            </a:r>
          </a:p>
          <a:p>
            <a:pPr marL="0" indent="0">
              <a:buNone/>
            </a:pPr>
            <a:r>
              <a:rPr lang="en-US" sz="1800" dirty="0" smtClean="0"/>
              <a:t>[2]	http://www.math.ubc.ca/~feldman/m320/fields.pdf</a:t>
            </a:r>
            <a:endParaRPr lang="en-CA" sz="1800" dirty="0"/>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28</a:t>
            </a:fld>
            <a:endParaRPr lang="en-CA"/>
          </a:p>
        </p:txBody>
      </p:sp>
    </p:spTree>
    <p:extLst>
      <p:ext uri="{BB962C8B-B14F-4D97-AF65-F5344CB8AC3E}">
        <p14:creationId xmlns:p14="http://schemas.microsoft.com/office/powerpoint/2010/main" val="1740462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Mariah De </a:t>
            </a:r>
            <a:r>
              <a:rPr lang="en-CA" sz="1800" dirty="0" smtClean="0"/>
              <a:t>Torres and Sherry Elizabeth </a:t>
            </a:r>
            <a:r>
              <a:rPr lang="en-CA" sz="1800" smtClean="0"/>
              <a:t>Robinson.</a:t>
            </a:r>
            <a:endParaRPr lang="en-CA" sz="1800" dirty="0"/>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29</a:t>
            </a:fld>
            <a:endParaRPr lang="en-CA"/>
          </a:p>
        </p:txBody>
      </p:sp>
    </p:spTree>
    <p:extLst>
      <p:ext uri="{BB962C8B-B14F-4D97-AF65-F5344CB8AC3E}">
        <p14:creationId xmlns:p14="http://schemas.microsoft.com/office/powerpoint/2010/main" val="886795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the real numbers</a:t>
            </a:r>
            <a:endParaRPr lang="en-CA" dirty="0"/>
          </a:p>
        </p:txBody>
      </p:sp>
      <p:sp>
        <p:nvSpPr>
          <p:cNvPr id="3" name="Content Placeholder 2"/>
          <p:cNvSpPr>
            <a:spLocks noGrp="1"/>
          </p:cNvSpPr>
          <p:nvPr>
            <p:ph idx="1"/>
          </p:nvPr>
        </p:nvSpPr>
        <p:spPr/>
        <p:txBody>
          <a:bodyPr/>
          <a:lstStyle/>
          <a:p>
            <a:r>
              <a:rPr lang="en-US" dirty="0" smtClean="0"/>
              <a:t>The significant algebraic properties the reals are:</a:t>
            </a:r>
          </a:p>
          <a:p>
            <a:pPr marL="914400" lvl="1" indent="-457200">
              <a:buFont typeface="+mj-lt"/>
              <a:buAutoNum type="arabicPeriod"/>
            </a:pPr>
            <a:r>
              <a:rPr lang="en-US" dirty="0" smtClean="0"/>
              <a:t>The sum or product of two real numbers is still real</a:t>
            </a:r>
          </a:p>
          <a:p>
            <a:pPr lvl="2"/>
            <a:r>
              <a:rPr lang="en-US" dirty="0" smtClean="0"/>
              <a:t>I.e., they are </a:t>
            </a:r>
            <a:r>
              <a:rPr lang="en-US" i="1" dirty="0" smtClean="0"/>
              <a:t>closed </a:t>
            </a:r>
            <a:r>
              <a:rPr lang="en-US" dirty="0" smtClean="0"/>
              <a:t>under addition and multiplication</a:t>
            </a:r>
          </a:p>
          <a:p>
            <a:pPr marL="914400" lvl="1" indent="-457200">
              <a:buFont typeface="+mj-lt"/>
              <a:buAutoNum type="arabicPeriod"/>
            </a:pPr>
            <a:r>
              <a:rPr lang="en-US" dirty="0" smtClean="0"/>
              <a:t>Addition and multiplication are </a:t>
            </a:r>
            <a:r>
              <a:rPr lang="en-US" i="1" dirty="0" smtClean="0"/>
              <a:t>commutative</a:t>
            </a:r>
            <a:r>
              <a:rPr lang="en-US" dirty="0" smtClean="0"/>
              <a:t>,</a:t>
            </a:r>
          </a:p>
          <a:p>
            <a:pPr marL="457200" lvl="1" indent="0" algn="ctr">
              <a:buNone/>
            </a:pPr>
            <a:r>
              <a:rPr lang="en-US" dirty="0" smtClean="0"/>
              <a:t>and </a:t>
            </a:r>
          </a:p>
          <a:p>
            <a:pPr marL="914400" lvl="1" indent="-457200">
              <a:buFont typeface="+mj-lt"/>
              <a:buAutoNum type="arabicPeriod" startAt="3"/>
            </a:pPr>
            <a:r>
              <a:rPr lang="en-US" dirty="0" smtClean="0"/>
              <a:t>Addition and multiplication are </a:t>
            </a:r>
            <a:r>
              <a:rPr lang="en-US" i="1" dirty="0"/>
              <a:t>associative </a:t>
            </a:r>
            <a:r>
              <a:rPr lang="en-US" dirty="0" smtClean="0"/>
              <a:t>:</a:t>
            </a:r>
          </a:p>
          <a:p>
            <a:pPr marL="457200" lvl="1" indent="0" algn="ctr">
              <a:buNone/>
            </a:pPr>
            <a:r>
              <a:rPr lang="en-US" dirty="0" smtClean="0"/>
              <a:t>and</a:t>
            </a:r>
            <a:endParaRPr lang="en-US" dirty="0"/>
          </a:p>
          <a:p>
            <a:pPr marL="914400" lvl="1" indent="-457200">
              <a:buFont typeface="+mj-lt"/>
              <a:buAutoNum type="arabicPeriod" startAt="4"/>
            </a:pPr>
            <a:r>
              <a:rPr lang="en-US" dirty="0" smtClean="0"/>
              <a:t>Multiplication </a:t>
            </a:r>
            <a:r>
              <a:rPr lang="en-US" i="1" dirty="0" smtClean="0"/>
              <a:t>distributes</a:t>
            </a:r>
            <a:r>
              <a:rPr lang="en-US" dirty="0" smtClean="0"/>
              <a:t> over addition</a:t>
            </a:r>
          </a:p>
          <a:p>
            <a:pPr marL="971550" lvl="1" indent="-457200">
              <a:buFont typeface="+mj-lt"/>
              <a:buAutoNum type="arabicPeriod" startAt="4"/>
            </a:pPr>
            <a:endParaRPr lang="en-US" dirty="0"/>
          </a:p>
          <a:p>
            <a:pPr marL="914400" lvl="2" indent="0" algn="ctr">
              <a:buNone/>
            </a:pP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84030239"/>
              </p:ext>
            </p:extLst>
          </p:nvPr>
        </p:nvGraphicFramePr>
        <p:xfrm>
          <a:off x="2497138" y="3194050"/>
          <a:ext cx="1447800" cy="292100"/>
        </p:xfrm>
        <a:graphic>
          <a:graphicData uri="http://schemas.openxmlformats.org/presentationml/2006/ole">
            <mc:AlternateContent xmlns:mc="http://schemas.openxmlformats.org/markup-compatibility/2006">
              <mc:Choice xmlns:v="urn:schemas-microsoft-com:vml" Requires="v">
                <p:oleObj spid="_x0000_s1177" name="Equation" r:id="rId3" imgW="1447560" imgH="291960" progId="Equation.DSMT4">
                  <p:embed/>
                </p:oleObj>
              </mc:Choice>
              <mc:Fallback>
                <p:oleObj name="Equation" r:id="rId3" imgW="1447560" imgH="291960" progId="Equation.DSMT4">
                  <p:embed/>
                  <p:pic>
                    <p:nvPicPr>
                      <p:cNvPr id="0" name=""/>
                      <p:cNvPicPr/>
                      <p:nvPr/>
                    </p:nvPicPr>
                    <p:blipFill>
                      <a:blip r:embed="rId4"/>
                      <a:stretch>
                        <a:fillRect/>
                      </a:stretch>
                    </p:blipFill>
                    <p:spPr>
                      <a:xfrm>
                        <a:off x="2497138" y="3194050"/>
                        <a:ext cx="1447800" cy="292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02926216"/>
              </p:ext>
            </p:extLst>
          </p:nvPr>
        </p:nvGraphicFramePr>
        <p:xfrm>
          <a:off x="5600700" y="3194050"/>
          <a:ext cx="1244600" cy="292100"/>
        </p:xfrm>
        <a:graphic>
          <a:graphicData uri="http://schemas.openxmlformats.org/presentationml/2006/ole">
            <mc:AlternateContent xmlns:mc="http://schemas.openxmlformats.org/markup-compatibility/2006">
              <mc:Choice xmlns:v="urn:schemas-microsoft-com:vml" Requires="v">
                <p:oleObj spid="_x0000_s1178" name="Equation" r:id="rId5" imgW="1244520" imgH="291960" progId="Equation.DSMT4">
                  <p:embed/>
                </p:oleObj>
              </mc:Choice>
              <mc:Fallback>
                <p:oleObj name="Equation" r:id="rId5" imgW="1244520" imgH="291960" progId="Equation.DSMT4">
                  <p:embed/>
                  <p:pic>
                    <p:nvPicPr>
                      <p:cNvPr id="0" name=""/>
                      <p:cNvPicPr/>
                      <p:nvPr/>
                    </p:nvPicPr>
                    <p:blipFill>
                      <a:blip r:embed="rId6"/>
                      <a:stretch>
                        <a:fillRect/>
                      </a:stretch>
                    </p:blipFill>
                    <p:spPr>
                      <a:xfrm>
                        <a:off x="5600700" y="3194050"/>
                        <a:ext cx="1244600" cy="292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9392761"/>
              </p:ext>
            </p:extLst>
          </p:nvPr>
        </p:nvGraphicFramePr>
        <p:xfrm>
          <a:off x="1930052" y="3924822"/>
          <a:ext cx="2578100" cy="381000"/>
        </p:xfrm>
        <a:graphic>
          <a:graphicData uri="http://schemas.openxmlformats.org/presentationml/2006/ole">
            <mc:AlternateContent xmlns:mc="http://schemas.openxmlformats.org/markup-compatibility/2006">
              <mc:Choice xmlns:v="urn:schemas-microsoft-com:vml" Requires="v">
                <p:oleObj spid="_x0000_s1179" name="Equation" r:id="rId7" imgW="2577960" imgH="380880" progId="Equation.DSMT4">
                  <p:embed/>
                </p:oleObj>
              </mc:Choice>
              <mc:Fallback>
                <p:oleObj name="Equation" r:id="rId7" imgW="2577960" imgH="380880" progId="Equation.DSMT4">
                  <p:embed/>
                  <p:pic>
                    <p:nvPicPr>
                      <p:cNvPr id="0" name=""/>
                      <p:cNvPicPr/>
                      <p:nvPr/>
                    </p:nvPicPr>
                    <p:blipFill>
                      <a:blip r:embed="rId8"/>
                      <a:stretch>
                        <a:fillRect/>
                      </a:stretch>
                    </p:blipFill>
                    <p:spPr>
                      <a:xfrm>
                        <a:off x="1930052" y="3924822"/>
                        <a:ext cx="2578100" cy="381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91045576"/>
              </p:ext>
            </p:extLst>
          </p:nvPr>
        </p:nvGraphicFramePr>
        <p:xfrm>
          <a:off x="5141934" y="3924822"/>
          <a:ext cx="2159000" cy="381000"/>
        </p:xfrm>
        <a:graphic>
          <a:graphicData uri="http://schemas.openxmlformats.org/presentationml/2006/ole">
            <mc:AlternateContent xmlns:mc="http://schemas.openxmlformats.org/markup-compatibility/2006">
              <mc:Choice xmlns:v="urn:schemas-microsoft-com:vml" Requires="v">
                <p:oleObj spid="_x0000_s1180" name="Equation" r:id="rId9" imgW="2158920" imgH="380880" progId="Equation.DSMT4">
                  <p:embed/>
                </p:oleObj>
              </mc:Choice>
              <mc:Fallback>
                <p:oleObj name="Equation" r:id="rId9" imgW="2158920" imgH="380880" progId="Equation.DSMT4">
                  <p:embed/>
                  <p:pic>
                    <p:nvPicPr>
                      <p:cNvPr id="0" name=""/>
                      <p:cNvPicPr/>
                      <p:nvPr/>
                    </p:nvPicPr>
                    <p:blipFill>
                      <a:blip r:embed="rId10"/>
                      <a:stretch>
                        <a:fillRect/>
                      </a:stretch>
                    </p:blipFill>
                    <p:spPr>
                      <a:xfrm>
                        <a:off x="5141934" y="3924822"/>
                        <a:ext cx="21590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56960485"/>
              </p:ext>
            </p:extLst>
          </p:nvPr>
        </p:nvGraphicFramePr>
        <p:xfrm>
          <a:off x="3733800" y="4724400"/>
          <a:ext cx="2476500" cy="381000"/>
        </p:xfrm>
        <a:graphic>
          <a:graphicData uri="http://schemas.openxmlformats.org/presentationml/2006/ole">
            <mc:AlternateContent xmlns:mc="http://schemas.openxmlformats.org/markup-compatibility/2006">
              <mc:Choice xmlns:v="urn:schemas-microsoft-com:vml" Requires="v">
                <p:oleObj spid="_x0000_s1181" name="Equation" r:id="rId11" imgW="2476440" imgH="380880" progId="Equation.DSMT4">
                  <p:embed/>
                </p:oleObj>
              </mc:Choice>
              <mc:Fallback>
                <p:oleObj name="Equation" r:id="rId11" imgW="2476440" imgH="380880" progId="Equation.DSMT4">
                  <p:embed/>
                  <p:pic>
                    <p:nvPicPr>
                      <p:cNvPr id="0" name="Object 5"/>
                      <p:cNvPicPr>
                        <a:picLocks noChangeAspect="1" noChangeArrowheads="1"/>
                      </p:cNvPicPr>
                      <p:nvPr/>
                    </p:nvPicPr>
                    <p:blipFill>
                      <a:blip r:embed="rId12"/>
                      <a:srcRect/>
                      <a:stretch>
                        <a:fillRect/>
                      </a:stretch>
                    </p:blipFill>
                    <p:spPr bwMode="auto">
                      <a:xfrm>
                        <a:off x="3733800" y="4724400"/>
                        <a:ext cx="2476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8"/>
          <p:cNvSpPr>
            <a:spLocks noGrp="1"/>
          </p:cNvSpPr>
          <p:nvPr>
            <p:ph type="ftr" sz="quarter" idx="11"/>
          </p:nvPr>
        </p:nvSpPr>
        <p:spPr/>
        <p:txBody>
          <a:bodyPr/>
          <a:lstStyle/>
          <a:p>
            <a:r>
              <a:rPr lang="en-CA" smtClean="0"/>
              <a:t>Field axioms</a:t>
            </a:r>
            <a:endParaRPr lang="en-CA"/>
          </a:p>
        </p:txBody>
      </p:sp>
      <p:sp>
        <p:nvSpPr>
          <p:cNvPr id="10" name="Slide Number Placeholder 9"/>
          <p:cNvSpPr>
            <a:spLocks noGrp="1"/>
          </p:cNvSpPr>
          <p:nvPr>
            <p:ph type="sldNum" sz="quarter" idx="12"/>
          </p:nvPr>
        </p:nvSpPr>
        <p:spPr/>
        <p:txBody>
          <a:bodyPr/>
          <a:lstStyle/>
          <a:p>
            <a:fld id="{42EF6DC8-DA9C-4533-8A40-BB00A2545AF8}" type="slidenum">
              <a:rPr lang="en-CA" smtClean="0"/>
              <a:pPr/>
              <a:t>3</a:t>
            </a:fld>
            <a:endParaRPr lang="en-CA"/>
          </a:p>
        </p:txBody>
      </p:sp>
    </p:spTree>
    <p:extLst>
      <p:ext uri="{BB962C8B-B14F-4D97-AF65-F5344CB8AC3E}">
        <p14:creationId xmlns:p14="http://schemas.microsoft.com/office/powerpoint/2010/main" val="192739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smtClean="0"/>
              <a:t>These slides were prepared using the Cambria typeface. Mathematical equations use </a:t>
            </a:r>
            <a:r>
              <a:rPr lang="en-CA" sz="1800" dirty="0" smtClean="0">
                <a:latin typeface="Times New Roman" panose="02020603050405020304" pitchFamily="18" charset="0"/>
              </a:rPr>
              <a:t>Times New Roman</a:t>
            </a:r>
            <a:r>
              <a:rPr lang="en-CA" sz="1800" dirty="0" smtClean="0"/>
              <a:t>, and source code is presented using </a:t>
            </a:r>
            <a:r>
              <a:rPr lang="en-CA" sz="1800" dirty="0" smtClean="0">
                <a:latin typeface="Consolas" panose="020B0609020204030204" pitchFamily="49" charset="0"/>
                <a:cs typeface="Consolas" panose="020B0609020204030204" pitchFamily="49" charset="0"/>
              </a:rPr>
              <a:t>Consolas</a:t>
            </a:r>
            <a:r>
              <a:rPr lang="en-CA" sz="1800" dirty="0" smtClean="0"/>
              <a:t>.</a:t>
            </a:r>
          </a:p>
          <a:p>
            <a:pPr marL="0" indent="0">
              <a:buNone/>
            </a:pPr>
            <a:endParaRPr lang="en-CA" sz="180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30</a:t>
            </a:fld>
            <a:endParaRPr lang="en-CA"/>
          </a:p>
        </p:txBody>
      </p:sp>
    </p:spTree>
    <p:extLst>
      <p:ext uri="{BB962C8B-B14F-4D97-AF65-F5344CB8AC3E}">
        <p14:creationId xmlns:p14="http://schemas.microsoft.com/office/powerpoint/2010/main" val="1131585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31</a:t>
            </a:fld>
            <a:endParaRPr lang="en-CA"/>
          </a:p>
        </p:txBody>
      </p:sp>
    </p:spTree>
    <p:extLst>
      <p:ext uri="{BB962C8B-B14F-4D97-AF65-F5344CB8AC3E}">
        <p14:creationId xmlns:p14="http://schemas.microsoft.com/office/powerpoint/2010/main" val="4272497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the real numbers</a:t>
            </a:r>
            <a:endParaRPr lang="en-CA" dirty="0"/>
          </a:p>
        </p:txBody>
      </p:sp>
      <p:sp>
        <p:nvSpPr>
          <p:cNvPr id="3" name="Content Placeholder 2"/>
          <p:cNvSpPr>
            <a:spLocks noGrp="1"/>
          </p:cNvSpPr>
          <p:nvPr>
            <p:ph idx="1"/>
          </p:nvPr>
        </p:nvSpPr>
        <p:spPr/>
        <p:txBody>
          <a:bodyPr/>
          <a:lstStyle/>
          <a:p>
            <a:r>
              <a:rPr lang="en-US" dirty="0" smtClean="0"/>
              <a:t>The identity and inverse axioms include:</a:t>
            </a:r>
          </a:p>
          <a:p>
            <a:pPr marL="914400" lvl="1" indent="-457200">
              <a:buFont typeface="+mj-lt"/>
              <a:buAutoNum type="arabicPeriod" startAt="5"/>
            </a:pPr>
            <a:r>
              <a:rPr lang="en-US" dirty="0" smtClean="0"/>
              <a:t>There is an </a:t>
            </a:r>
            <a:r>
              <a:rPr lang="en-US" i="1" dirty="0" smtClean="0"/>
              <a:t>additive identity</a:t>
            </a:r>
            <a:r>
              <a:rPr lang="en-US" dirty="0" smtClean="0"/>
              <a:t> </a:t>
            </a:r>
            <a:r>
              <a:rPr lang="en-US" dirty="0" smtClean="0">
                <a:latin typeface="Times New Roman" panose="02020603050405020304" pitchFamily="18" charset="0"/>
              </a:rPr>
              <a:t>0</a:t>
            </a:r>
            <a:r>
              <a:rPr lang="en-US" dirty="0" smtClean="0"/>
              <a:t> that satisfies</a:t>
            </a:r>
          </a:p>
          <a:p>
            <a:pPr marL="457200" lvl="1" indent="0">
              <a:buNone/>
            </a:pPr>
            <a:endParaRPr lang="en-US" dirty="0" smtClean="0"/>
          </a:p>
          <a:p>
            <a:pPr marL="457200" lvl="1" indent="0">
              <a:buNone/>
            </a:pPr>
            <a:r>
              <a:rPr lang="en-US" dirty="0" smtClean="0"/>
              <a:t>	for all real numbers </a:t>
            </a:r>
            <a:r>
              <a:rPr lang="en-US" i="1" dirty="0" smtClean="0">
                <a:latin typeface="Symbol" panose="05050102010706020507" pitchFamily="18" charset="2"/>
              </a:rPr>
              <a:t>a</a:t>
            </a:r>
            <a:endParaRPr lang="en-US" dirty="0" smtClean="0">
              <a:latin typeface="Symbol" panose="05050102010706020507" pitchFamily="18" charset="2"/>
            </a:endParaRPr>
          </a:p>
          <a:p>
            <a:pPr marL="914400" lvl="1" indent="-457200">
              <a:buFont typeface="+mj-lt"/>
              <a:buAutoNum type="arabicPeriod" startAt="6"/>
            </a:pPr>
            <a:r>
              <a:rPr lang="en-US" dirty="0" smtClean="0"/>
              <a:t>Every real </a:t>
            </a:r>
            <a:r>
              <a:rPr lang="en-US" i="1" dirty="0" smtClean="0">
                <a:latin typeface="Symbol" panose="05050102010706020507" pitchFamily="18" charset="2"/>
              </a:rPr>
              <a:t>a</a:t>
            </a:r>
            <a:r>
              <a:rPr lang="en-US" dirty="0" smtClean="0"/>
              <a:t> has an </a:t>
            </a:r>
            <a:r>
              <a:rPr lang="en-US" i="1" dirty="0" smtClean="0"/>
              <a:t>additive inverse</a:t>
            </a:r>
            <a:r>
              <a:rPr lang="en-US" dirty="0" smtClean="0"/>
              <a:t> –</a:t>
            </a:r>
            <a:r>
              <a:rPr lang="en-US" i="1" dirty="0" smtClean="0">
                <a:latin typeface="Symbol" panose="05050102010706020507" pitchFamily="18" charset="2"/>
              </a:rPr>
              <a:t>a</a:t>
            </a:r>
            <a:r>
              <a:rPr lang="en-US" dirty="0" smtClean="0"/>
              <a:t> such that</a:t>
            </a:r>
          </a:p>
          <a:p>
            <a:pPr marL="914400" lvl="1" indent="-457200">
              <a:buFont typeface="+mj-lt"/>
              <a:buAutoNum type="arabicPeriod" startAt="3"/>
            </a:pPr>
            <a:endParaRPr lang="en-US" dirty="0" smtClean="0"/>
          </a:p>
          <a:p>
            <a:pPr marL="914400" lvl="1" indent="-457200">
              <a:buFont typeface="+mj-lt"/>
              <a:buAutoNum type="arabicPeriod" startAt="3"/>
            </a:pPr>
            <a:endParaRPr lang="en-US" dirty="0" smtClean="0"/>
          </a:p>
          <a:p>
            <a:pPr marL="914400" lvl="1" indent="-457200">
              <a:buFont typeface="+mj-lt"/>
              <a:buAutoNum type="arabicPeriod" startAt="7"/>
            </a:pPr>
            <a:r>
              <a:rPr lang="en-US" dirty="0" smtClean="0"/>
              <a:t>There is a </a:t>
            </a:r>
            <a:r>
              <a:rPr lang="en-US" i="1" dirty="0" smtClean="0"/>
              <a:t>multiplicative identity </a:t>
            </a:r>
            <a:r>
              <a:rPr lang="en-US" dirty="0" smtClean="0"/>
              <a:t>1 that satisfies</a:t>
            </a:r>
          </a:p>
          <a:p>
            <a:pPr marL="914400" lvl="1" indent="-457200">
              <a:buFont typeface="+mj-lt"/>
              <a:buAutoNum type="arabicPeriod" startAt="7"/>
            </a:pPr>
            <a:endParaRPr lang="en-US" dirty="0"/>
          </a:p>
          <a:p>
            <a:pPr marL="457200" lvl="1" indent="0">
              <a:buNone/>
            </a:pPr>
            <a:r>
              <a:rPr lang="en-US" dirty="0" smtClean="0"/>
              <a:t>	for all real numbers </a:t>
            </a:r>
            <a:r>
              <a:rPr lang="en-US" i="1" dirty="0" smtClean="0">
                <a:latin typeface="Symbol" panose="05050102010706020507" pitchFamily="18" charset="2"/>
              </a:rPr>
              <a:t>a</a:t>
            </a:r>
            <a:endParaRPr lang="en-US" dirty="0"/>
          </a:p>
          <a:p>
            <a:pPr marL="914400" lvl="1" indent="-457200">
              <a:buFont typeface="+mj-lt"/>
              <a:buAutoNum type="arabicPeriod" startAt="8"/>
            </a:pPr>
            <a:r>
              <a:rPr lang="en-US" dirty="0" smtClean="0"/>
              <a:t>Every non-zero real number has a </a:t>
            </a:r>
            <a:r>
              <a:rPr lang="en-US" i="1" dirty="0" smtClean="0"/>
              <a:t>multiplicative inverse</a:t>
            </a:r>
            <a:r>
              <a:rPr lang="en-US" dirty="0" smtClean="0"/>
              <a:t>       such that</a:t>
            </a:r>
          </a:p>
          <a:p>
            <a:pPr marL="971550" lvl="1" indent="-457200">
              <a:buFont typeface="+mj-lt"/>
              <a:buAutoNum type="arabicPeriod" startAt="8"/>
            </a:pPr>
            <a:endParaRPr lang="en-US" dirty="0"/>
          </a:p>
          <a:p>
            <a:pPr marL="914400" lvl="2" indent="0" algn="ctr">
              <a:buNone/>
            </a:pP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869473607"/>
              </p:ext>
            </p:extLst>
          </p:nvPr>
        </p:nvGraphicFramePr>
        <p:xfrm>
          <a:off x="3936304" y="3529208"/>
          <a:ext cx="1333500" cy="381000"/>
        </p:xfrm>
        <a:graphic>
          <a:graphicData uri="http://schemas.openxmlformats.org/presentationml/2006/ole">
            <mc:AlternateContent xmlns:mc="http://schemas.openxmlformats.org/markup-compatibility/2006">
              <mc:Choice xmlns:v="urn:schemas-microsoft-com:vml" Requires="v">
                <p:oleObj spid="_x0000_s2205" name="Equation" r:id="rId3" imgW="1333440" imgH="380880" progId="Equation.DSMT4">
                  <p:embed/>
                </p:oleObj>
              </mc:Choice>
              <mc:Fallback>
                <p:oleObj name="Equation" r:id="rId3" imgW="1333440" imgH="380880" progId="Equation.DSMT4">
                  <p:embed/>
                  <p:pic>
                    <p:nvPicPr>
                      <p:cNvPr id="0" name=""/>
                      <p:cNvPicPr/>
                      <p:nvPr/>
                    </p:nvPicPr>
                    <p:blipFill>
                      <a:blip r:embed="rId4"/>
                      <a:stretch>
                        <a:fillRect/>
                      </a:stretch>
                    </p:blipFill>
                    <p:spPr>
                      <a:xfrm>
                        <a:off x="3936304" y="3529208"/>
                        <a:ext cx="13335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48393830"/>
              </p:ext>
            </p:extLst>
          </p:nvPr>
        </p:nvGraphicFramePr>
        <p:xfrm>
          <a:off x="4038600" y="2501900"/>
          <a:ext cx="990600" cy="241300"/>
        </p:xfrm>
        <a:graphic>
          <a:graphicData uri="http://schemas.openxmlformats.org/presentationml/2006/ole">
            <mc:AlternateContent xmlns:mc="http://schemas.openxmlformats.org/markup-compatibility/2006">
              <mc:Choice xmlns:v="urn:schemas-microsoft-com:vml" Requires="v">
                <p:oleObj spid="_x0000_s2206" name="Equation" r:id="rId5" imgW="990360" imgH="241200" progId="Equation.DSMT4">
                  <p:embed/>
                </p:oleObj>
              </mc:Choice>
              <mc:Fallback>
                <p:oleObj name="Equation" r:id="rId5" imgW="990360" imgH="241200" progId="Equation.DSMT4">
                  <p:embed/>
                  <p:pic>
                    <p:nvPicPr>
                      <p:cNvPr id="0" name="Object 4"/>
                      <p:cNvPicPr>
                        <a:picLocks noChangeAspect="1" noChangeArrowheads="1"/>
                      </p:cNvPicPr>
                      <p:nvPr/>
                    </p:nvPicPr>
                    <p:blipFill>
                      <a:blip r:embed="rId6"/>
                      <a:srcRect/>
                      <a:stretch>
                        <a:fillRect/>
                      </a:stretch>
                    </p:blipFill>
                    <p:spPr bwMode="auto">
                      <a:xfrm>
                        <a:off x="4038600" y="2501900"/>
                        <a:ext cx="990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49138995"/>
              </p:ext>
            </p:extLst>
          </p:nvPr>
        </p:nvGraphicFramePr>
        <p:xfrm>
          <a:off x="7848600" y="5486400"/>
          <a:ext cx="368300" cy="292100"/>
        </p:xfrm>
        <a:graphic>
          <a:graphicData uri="http://schemas.openxmlformats.org/presentationml/2006/ole">
            <mc:AlternateContent xmlns:mc="http://schemas.openxmlformats.org/markup-compatibility/2006">
              <mc:Choice xmlns:v="urn:schemas-microsoft-com:vml" Requires="v">
                <p:oleObj spid="_x0000_s2207" name="Equation" r:id="rId7" imgW="368280" imgH="291960" progId="Equation.DSMT4">
                  <p:embed/>
                </p:oleObj>
              </mc:Choice>
              <mc:Fallback>
                <p:oleObj name="Equation" r:id="rId7" imgW="368280" imgH="291960" progId="Equation.DSMT4">
                  <p:embed/>
                  <p:pic>
                    <p:nvPicPr>
                      <p:cNvPr id="0" name="Object 3"/>
                      <p:cNvPicPr>
                        <a:picLocks noChangeAspect="1" noChangeArrowheads="1"/>
                      </p:cNvPicPr>
                      <p:nvPr/>
                    </p:nvPicPr>
                    <p:blipFill>
                      <a:blip r:embed="rId8"/>
                      <a:srcRect/>
                      <a:stretch>
                        <a:fillRect/>
                      </a:stretch>
                    </p:blipFill>
                    <p:spPr bwMode="auto">
                      <a:xfrm>
                        <a:off x="7848600" y="5486400"/>
                        <a:ext cx="368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48938211"/>
              </p:ext>
            </p:extLst>
          </p:nvPr>
        </p:nvGraphicFramePr>
        <p:xfrm>
          <a:off x="4191000" y="4800600"/>
          <a:ext cx="838200" cy="241300"/>
        </p:xfrm>
        <a:graphic>
          <a:graphicData uri="http://schemas.openxmlformats.org/presentationml/2006/ole">
            <mc:AlternateContent xmlns:mc="http://schemas.openxmlformats.org/markup-compatibility/2006">
              <mc:Choice xmlns:v="urn:schemas-microsoft-com:vml" Requires="v">
                <p:oleObj spid="_x0000_s2208" name="Equation" r:id="rId9" imgW="838080" imgH="241200" progId="Equation.DSMT4">
                  <p:embed/>
                </p:oleObj>
              </mc:Choice>
              <mc:Fallback>
                <p:oleObj name="Equation" r:id="rId9" imgW="838080" imgH="241200" progId="Equation.DSMT4">
                  <p:embed/>
                  <p:pic>
                    <p:nvPicPr>
                      <p:cNvPr id="0" name="Object 8"/>
                      <p:cNvPicPr>
                        <a:picLocks noChangeAspect="1" noChangeArrowheads="1"/>
                      </p:cNvPicPr>
                      <p:nvPr/>
                    </p:nvPicPr>
                    <p:blipFill>
                      <a:blip r:embed="rId10"/>
                      <a:srcRect/>
                      <a:stretch>
                        <a:fillRect/>
                      </a:stretch>
                    </p:blipFill>
                    <p:spPr bwMode="auto">
                      <a:xfrm>
                        <a:off x="4191000" y="4800600"/>
                        <a:ext cx="838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95122985"/>
              </p:ext>
            </p:extLst>
          </p:nvPr>
        </p:nvGraphicFramePr>
        <p:xfrm>
          <a:off x="4165600" y="6191598"/>
          <a:ext cx="1016000" cy="292100"/>
        </p:xfrm>
        <a:graphic>
          <a:graphicData uri="http://schemas.openxmlformats.org/presentationml/2006/ole">
            <mc:AlternateContent xmlns:mc="http://schemas.openxmlformats.org/markup-compatibility/2006">
              <mc:Choice xmlns:v="urn:schemas-microsoft-com:vml" Requires="v">
                <p:oleObj spid="_x0000_s2209" name="Equation" r:id="rId11" imgW="1015920" imgH="291960" progId="Equation.DSMT4">
                  <p:embed/>
                </p:oleObj>
              </mc:Choice>
              <mc:Fallback>
                <p:oleObj name="Equation" r:id="rId11" imgW="1015920" imgH="291960" progId="Equation.DSMT4">
                  <p:embed/>
                  <p:pic>
                    <p:nvPicPr>
                      <p:cNvPr id="0" name="Object 3"/>
                      <p:cNvPicPr>
                        <a:picLocks noChangeAspect="1" noChangeArrowheads="1"/>
                      </p:cNvPicPr>
                      <p:nvPr/>
                    </p:nvPicPr>
                    <p:blipFill>
                      <a:blip r:embed="rId12"/>
                      <a:srcRect/>
                      <a:stretch>
                        <a:fillRect/>
                      </a:stretch>
                    </p:blipFill>
                    <p:spPr bwMode="auto">
                      <a:xfrm>
                        <a:off x="4165600" y="6191598"/>
                        <a:ext cx="1016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4</a:t>
            </a:fld>
            <a:endParaRPr lang="en-CA"/>
          </a:p>
        </p:txBody>
      </p:sp>
    </p:spTree>
    <p:extLst>
      <p:ext uri="{BB962C8B-B14F-4D97-AF65-F5344CB8AC3E}">
        <p14:creationId xmlns:p14="http://schemas.microsoft.com/office/powerpoint/2010/main" val="71827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Generalizations of the real numbers</a:t>
            </a:r>
            <a:endParaRPr lang="en-CA" dirty="0"/>
          </a:p>
        </p:txBody>
      </p:sp>
      <p:sp>
        <p:nvSpPr>
          <p:cNvPr id="3" name="Content Placeholder 2"/>
          <p:cNvSpPr>
            <a:spLocks noGrp="1"/>
          </p:cNvSpPr>
          <p:nvPr>
            <p:ph idx="1"/>
          </p:nvPr>
        </p:nvSpPr>
        <p:spPr/>
        <p:txBody>
          <a:bodyPr/>
          <a:lstStyle/>
          <a:p>
            <a:r>
              <a:rPr lang="en-US" dirty="0" smtClean="0"/>
              <a:t>Any set of numbers with an addition and multiplication that satisfy these numbers is called a </a:t>
            </a:r>
            <a:r>
              <a:rPr lang="en-US" i="1" dirty="0" smtClean="0"/>
              <a:t>field</a:t>
            </a:r>
            <a:endParaRPr lang="en-US" dirty="0" smtClean="0"/>
          </a:p>
          <a:p>
            <a:pPr lvl="1"/>
            <a:r>
              <a:rPr lang="en-US" dirty="0" smtClean="0"/>
              <a:t>These are called the </a:t>
            </a:r>
            <a:r>
              <a:rPr lang="en-US" i="1" dirty="0" smtClean="0"/>
              <a:t>field axioms</a:t>
            </a:r>
            <a:endParaRPr lang="en-US" dirty="0" smtClean="0"/>
          </a:p>
          <a:p>
            <a:pPr lvl="1"/>
            <a:r>
              <a:rPr lang="en-US" dirty="0" smtClean="0"/>
              <a:t>You are already familiar with these</a:t>
            </a:r>
          </a:p>
          <a:p>
            <a:pPr lvl="1"/>
            <a:r>
              <a:rPr lang="en-US" dirty="0" smtClean="0"/>
              <a:t>Important concept:</a:t>
            </a:r>
          </a:p>
          <a:p>
            <a:pPr lvl="2"/>
            <a:r>
              <a:rPr lang="en-US" dirty="0" smtClean="0"/>
              <a:t>All other properties of the real numbers can be deduced from these eight axioms</a:t>
            </a:r>
          </a:p>
        </p:txBody>
      </p:sp>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5</a:t>
            </a:fld>
            <a:endParaRPr lang="en-CA"/>
          </a:p>
        </p:txBody>
      </p:sp>
    </p:spTree>
    <p:extLst>
      <p:ext uri="{BB962C8B-B14F-4D97-AF65-F5344CB8AC3E}">
        <p14:creationId xmlns:p14="http://schemas.microsoft.com/office/powerpoint/2010/main" val="20193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fields</a:t>
            </a:r>
            <a:endParaRPr lang="en-CA" dirty="0"/>
          </a:p>
        </p:txBody>
      </p:sp>
      <p:sp>
        <p:nvSpPr>
          <p:cNvPr id="3" name="Content Placeholder 2"/>
          <p:cNvSpPr>
            <a:spLocks noGrp="1"/>
          </p:cNvSpPr>
          <p:nvPr>
            <p:ph idx="1"/>
          </p:nvPr>
        </p:nvSpPr>
        <p:spPr/>
        <p:txBody>
          <a:bodyPr/>
          <a:lstStyle/>
          <a:p>
            <a:r>
              <a:rPr lang="en-US" dirty="0" smtClean="0"/>
              <a:t>The rational numbers form a field:</a:t>
            </a:r>
          </a:p>
          <a:p>
            <a:pPr lvl="1"/>
            <a:r>
              <a:rPr lang="en-US" dirty="0" smtClean="0"/>
              <a:t>The sum or product of two rational numbers is still rational</a:t>
            </a:r>
          </a:p>
          <a:p>
            <a:pPr lvl="1"/>
            <a:r>
              <a:rPr lang="en-US" dirty="0" smtClean="0"/>
              <a:t>The other algebraic properties also hold</a:t>
            </a:r>
          </a:p>
          <a:p>
            <a:pPr lvl="1"/>
            <a:r>
              <a:rPr lang="en-US" dirty="0" smtClean="0"/>
              <a:t>The additive inverses of        is</a:t>
            </a:r>
          </a:p>
          <a:p>
            <a:pPr lvl="1"/>
            <a:endParaRPr lang="en-US" dirty="0" smtClean="0"/>
          </a:p>
          <a:p>
            <a:pPr lvl="1"/>
            <a:r>
              <a:rPr lang="en-US" dirty="0" smtClean="0"/>
              <a:t>The  multiplicative inverse of        when </a:t>
            </a:r>
            <a:r>
              <a:rPr lang="en-US" i="1" dirty="0" smtClean="0">
                <a:latin typeface="Times New Roman" panose="02020603050405020304" pitchFamily="18" charset="0"/>
              </a:rPr>
              <a:t>n</a:t>
            </a:r>
            <a:r>
              <a:rPr lang="en-US" dirty="0">
                <a:latin typeface="Times New Roman" panose="02020603050405020304" pitchFamily="18" charset="0"/>
              </a:rPr>
              <a:t> </a:t>
            </a:r>
            <a:r>
              <a:rPr lang="en-US" dirty="0" smtClean="0">
                <a:latin typeface="Times New Roman" panose="02020603050405020304" pitchFamily="18" charset="0"/>
              </a:rPr>
              <a:t>≠ 0</a:t>
            </a:r>
            <a:r>
              <a:rPr lang="en-US" dirty="0" smtClean="0"/>
              <a:t> is </a:t>
            </a:r>
          </a:p>
        </p:txBody>
      </p:sp>
      <p:graphicFrame>
        <p:nvGraphicFramePr>
          <p:cNvPr id="6" name="Object 5"/>
          <p:cNvGraphicFramePr>
            <a:graphicFrameLocks noChangeAspect="1"/>
          </p:cNvGraphicFramePr>
          <p:nvPr>
            <p:extLst>
              <p:ext uri="{D42A27DB-BD31-4B8C-83A1-F6EECF244321}">
                <p14:modId xmlns:p14="http://schemas.microsoft.com/office/powerpoint/2010/main" val="985318717"/>
              </p:ext>
            </p:extLst>
          </p:nvPr>
        </p:nvGraphicFramePr>
        <p:xfrm>
          <a:off x="4114800" y="2667000"/>
          <a:ext cx="266700" cy="609600"/>
        </p:xfrm>
        <a:graphic>
          <a:graphicData uri="http://schemas.openxmlformats.org/presentationml/2006/ole">
            <mc:AlternateContent xmlns:mc="http://schemas.openxmlformats.org/markup-compatibility/2006">
              <mc:Choice xmlns:v="urn:schemas-microsoft-com:vml" Requires="v">
                <p:oleObj spid="_x0000_s16425" name="Equation" r:id="rId3" imgW="266400" imgH="609480" progId="Equation.DSMT4">
                  <p:embed/>
                </p:oleObj>
              </mc:Choice>
              <mc:Fallback>
                <p:oleObj name="Equation" r:id="rId3" imgW="266400" imgH="609480" progId="Equation.DSMT4">
                  <p:embed/>
                  <p:pic>
                    <p:nvPicPr>
                      <p:cNvPr id="0" name=""/>
                      <p:cNvPicPr>
                        <a:picLocks noChangeAspect="1" noChangeArrowheads="1"/>
                      </p:cNvPicPr>
                      <p:nvPr/>
                    </p:nvPicPr>
                    <p:blipFill>
                      <a:blip r:embed="rId4"/>
                      <a:srcRect/>
                      <a:stretch>
                        <a:fillRect/>
                      </a:stretch>
                    </p:blipFill>
                    <p:spPr bwMode="auto">
                      <a:xfrm>
                        <a:off x="4114800" y="2667000"/>
                        <a:ext cx="26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25748160"/>
              </p:ext>
            </p:extLst>
          </p:nvPr>
        </p:nvGraphicFramePr>
        <p:xfrm>
          <a:off x="4724400" y="2689932"/>
          <a:ext cx="431800" cy="609600"/>
        </p:xfrm>
        <a:graphic>
          <a:graphicData uri="http://schemas.openxmlformats.org/presentationml/2006/ole">
            <mc:AlternateContent xmlns:mc="http://schemas.openxmlformats.org/markup-compatibility/2006">
              <mc:Choice xmlns:v="urn:schemas-microsoft-com:vml" Requires="v">
                <p:oleObj spid="_x0000_s16426" name="Equation" r:id="rId5" imgW="431640" imgH="609480" progId="Equation.DSMT4">
                  <p:embed/>
                </p:oleObj>
              </mc:Choice>
              <mc:Fallback>
                <p:oleObj name="Equation" r:id="rId5" imgW="431640" imgH="609480" progId="Equation.DSMT4">
                  <p:embed/>
                  <p:pic>
                    <p:nvPicPr>
                      <p:cNvPr id="0" name=""/>
                      <p:cNvPicPr>
                        <a:picLocks noChangeAspect="1" noChangeArrowheads="1"/>
                      </p:cNvPicPr>
                      <p:nvPr/>
                    </p:nvPicPr>
                    <p:blipFill>
                      <a:blip r:embed="rId6"/>
                      <a:srcRect/>
                      <a:stretch>
                        <a:fillRect/>
                      </a:stretch>
                    </p:blipFill>
                    <p:spPr bwMode="auto">
                      <a:xfrm>
                        <a:off x="4724400" y="2689932"/>
                        <a:ext cx="431800" cy="609600"/>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04587296"/>
              </p:ext>
            </p:extLst>
          </p:nvPr>
        </p:nvGraphicFramePr>
        <p:xfrm>
          <a:off x="4686300" y="3429000"/>
          <a:ext cx="266700" cy="609600"/>
        </p:xfrm>
        <a:graphic>
          <a:graphicData uri="http://schemas.openxmlformats.org/presentationml/2006/ole">
            <mc:AlternateContent xmlns:mc="http://schemas.openxmlformats.org/markup-compatibility/2006">
              <mc:Choice xmlns:v="urn:schemas-microsoft-com:vml" Requires="v">
                <p:oleObj spid="_x0000_s16427" name="Equation" r:id="rId7" imgW="266400" imgH="609480" progId="Equation.DSMT4">
                  <p:embed/>
                </p:oleObj>
              </mc:Choice>
              <mc:Fallback>
                <p:oleObj name="Equation" r:id="rId7" imgW="266400" imgH="609480" progId="Equation.DSMT4">
                  <p:embed/>
                  <p:pic>
                    <p:nvPicPr>
                      <p:cNvPr id="0" name=""/>
                      <p:cNvPicPr>
                        <a:picLocks noChangeAspect="1" noChangeArrowheads="1"/>
                      </p:cNvPicPr>
                      <p:nvPr/>
                    </p:nvPicPr>
                    <p:blipFill>
                      <a:blip r:embed="rId8"/>
                      <a:srcRect/>
                      <a:stretch>
                        <a:fillRect/>
                      </a:stretch>
                    </p:blipFill>
                    <p:spPr bwMode="auto">
                      <a:xfrm>
                        <a:off x="4686300" y="3429000"/>
                        <a:ext cx="266700" cy="609600"/>
                      </a:xfrm>
                      <a:prstGeom prst="rect">
                        <a:avLst/>
                      </a:prstGeom>
                      <a:noFill/>
                      <a:ln>
                        <a:noFill/>
                      </a:ln>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95168118"/>
              </p:ext>
            </p:extLst>
          </p:nvPr>
        </p:nvGraphicFramePr>
        <p:xfrm>
          <a:off x="6629400" y="3429000"/>
          <a:ext cx="266700" cy="609600"/>
        </p:xfrm>
        <a:graphic>
          <a:graphicData uri="http://schemas.openxmlformats.org/presentationml/2006/ole">
            <mc:AlternateContent xmlns:mc="http://schemas.openxmlformats.org/markup-compatibility/2006">
              <mc:Choice xmlns:v="urn:schemas-microsoft-com:vml" Requires="v">
                <p:oleObj spid="_x0000_s16428" name="Equation" r:id="rId9" imgW="266400" imgH="609480" progId="Equation.DSMT4">
                  <p:embed/>
                </p:oleObj>
              </mc:Choice>
              <mc:Fallback>
                <p:oleObj name="Equation" r:id="rId9" imgW="266400" imgH="609480" progId="Equation.DSMT4">
                  <p:embed/>
                  <p:pic>
                    <p:nvPicPr>
                      <p:cNvPr id="0" name=""/>
                      <p:cNvPicPr>
                        <a:picLocks noChangeAspect="1" noChangeArrowheads="1"/>
                      </p:cNvPicPr>
                      <p:nvPr/>
                    </p:nvPicPr>
                    <p:blipFill>
                      <a:blip r:embed="rId10"/>
                      <a:srcRect/>
                      <a:stretch>
                        <a:fillRect/>
                      </a:stretch>
                    </p:blipFill>
                    <p:spPr bwMode="auto">
                      <a:xfrm>
                        <a:off x="6629400" y="3429000"/>
                        <a:ext cx="266700" cy="609600"/>
                      </a:xfrm>
                      <a:prstGeom prst="rect">
                        <a:avLst/>
                      </a:prstGeom>
                      <a:noFill/>
                      <a:ln>
                        <a:noFill/>
                      </a:ln>
                      <a:extLst/>
                    </p:spPr>
                  </p:pic>
                </p:oleObj>
              </mc:Fallback>
            </mc:AlternateContent>
          </a:graphicData>
        </a:graphic>
      </p:graphicFrame>
      <p:sp>
        <p:nvSpPr>
          <p:cNvPr id="4" name="Footer Placeholder 3"/>
          <p:cNvSpPr>
            <a:spLocks noGrp="1"/>
          </p:cNvSpPr>
          <p:nvPr>
            <p:ph type="ftr" sz="quarter" idx="11"/>
          </p:nvPr>
        </p:nvSpPr>
        <p:spPr/>
        <p:txBody>
          <a:bodyPr/>
          <a:lstStyle/>
          <a:p>
            <a:r>
              <a:rPr lang="en-CA" smtClean="0"/>
              <a:t>Field axioms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6</a:t>
            </a:fld>
            <a:endParaRPr lang="en-CA"/>
          </a:p>
        </p:txBody>
      </p:sp>
    </p:spTree>
    <p:extLst>
      <p:ext uri="{BB962C8B-B14F-4D97-AF65-F5344CB8AC3E}">
        <p14:creationId xmlns:p14="http://schemas.microsoft.com/office/powerpoint/2010/main" val="4139564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CA" dirty="0"/>
          </a:p>
        </p:txBody>
      </p:sp>
      <p:sp>
        <p:nvSpPr>
          <p:cNvPr id="3" name="Content Placeholder 2"/>
          <p:cNvSpPr>
            <a:spLocks noGrp="1"/>
          </p:cNvSpPr>
          <p:nvPr>
            <p:ph idx="1"/>
          </p:nvPr>
        </p:nvSpPr>
        <p:spPr/>
        <p:txBody>
          <a:bodyPr/>
          <a:lstStyle/>
          <a:p>
            <a:r>
              <a:rPr lang="en-US" dirty="0" smtClean="0"/>
              <a:t>Here is another:</a:t>
            </a:r>
          </a:p>
          <a:p>
            <a:pPr lvl="1"/>
            <a:r>
              <a:rPr lang="en-US" dirty="0" smtClean="0"/>
              <a:t>All numbers of the form                 where </a:t>
            </a:r>
            <a:r>
              <a:rPr lang="en-US" i="1" dirty="0" smtClean="0">
                <a:latin typeface="Times New Roman" panose="02020603050405020304" pitchFamily="18" charset="0"/>
              </a:rPr>
              <a:t>p</a:t>
            </a:r>
            <a:r>
              <a:rPr lang="en-US" dirty="0" smtClean="0"/>
              <a:t> and </a:t>
            </a:r>
            <a:r>
              <a:rPr lang="en-US" i="1" dirty="0" smtClean="0">
                <a:latin typeface="Times New Roman" panose="02020603050405020304" pitchFamily="18" charset="0"/>
              </a:rPr>
              <a:t>q</a:t>
            </a:r>
            <a:r>
              <a:rPr lang="en-US" dirty="0" smtClean="0"/>
              <a:t> are rational</a:t>
            </a:r>
          </a:p>
          <a:p>
            <a:pPr lvl="2"/>
            <a:endParaRPr lang="en-US" dirty="0" smtClean="0"/>
          </a:p>
          <a:p>
            <a:pPr lvl="2"/>
            <a:r>
              <a:rPr lang="en-US" dirty="0" smtClean="0"/>
              <a:t>E.g., </a:t>
            </a:r>
          </a:p>
        </p:txBody>
      </p:sp>
      <p:graphicFrame>
        <p:nvGraphicFramePr>
          <p:cNvPr id="12" name="Object 11"/>
          <p:cNvGraphicFramePr>
            <a:graphicFrameLocks noChangeAspect="1"/>
          </p:cNvGraphicFramePr>
          <p:nvPr>
            <p:extLst>
              <p:ext uri="{D42A27DB-BD31-4B8C-83A1-F6EECF244321}">
                <p14:modId xmlns:p14="http://schemas.microsoft.com/office/powerpoint/2010/main" val="1184026655"/>
              </p:ext>
            </p:extLst>
          </p:nvPr>
        </p:nvGraphicFramePr>
        <p:xfrm>
          <a:off x="4038600" y="2007834"/>
          <a:ext cx="901700" cy="368300"/>
        </p:xfrm>
        <a:graphic>
          <a:graphicData uri="http://schemas.openxmlformats.org/presentationml/2006/ole">
            <mc:AlternateContent xmlns:mc="http://schemas.openxmlformats.org/markup-compatibility/2006">
              <mc:Choice xmlns:v="urn:schemas-microsoft-com:vml" Requires="v">
                <p:oleObj spid="_x0000_s17439" name="Equation" r:id="rId3" imgW="901440" imgH="368280" progId="Equation.DSMT4">
                  <p:embed/>
                </p:oleObj>
              </mc:Choice>
              <mc:Fallback>
                <p:oleObj name="Equation" r:id="rId3" imgW="901440" imgH="368280" progId="Equation.DSMT4">
                  <p:embed/>
                  <p:pic>
                    <p:nvPicPr>
                      <p:cNvPr id="0" name=""/>
                      <p:cNvPicPr>
                        <a:picLocks noChangeAspect="1" noChangeArrowheads="1"/>
                      </p:cNvPicPr>
                      <p:nvPr/>
                    </p:nvPicPr>
                    <p:blipFill>
                      <a:blip r:embed="rId4"/>
                      <a:srcRect/>
                      <a:stretch>
                        <a:fillRect/>
                      </a:stretch>
                    </p:blipFill>
                    <p:spPr bwMode="auto">
                      <a:xfrm>
                        <a:off x="4038600" y="2007834"/>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64122439"/>
              </p:ext>
            </p:extLst>
          </p:nvPr>
        </p:nvGraphicFramePr>
        <p:xfrm>
          <a:off x="2209800" y="2590800"/>
          <a:ext cx="3606800" cy="685800"/>
        </p:xfrm>
        <a:graphic>
          <a:graphicData uri="http://schemas.openxmlformats.org/presentationml/2006/ole">
            <mc:AlternateContent xmlns:mc="http://schemas.openxmlformats.org/markup-compatibility/2006">
              <mc:Choice xmlns:v="urn:schemas-microsoft-com:vml" Requires="v">
                <p:oleObj spid="_x0000_s17440" name="Equation" r:id="rId5" imgW="3606480" imgH="685800" progId="Equation.DSMT4">
                  <p:embed/>
                </p:oleObj>
              </mc:Choice>
              <mc:Fallback>
                <p:oleObj name="Equation" r:id="rId5" imgW="3606480" imgH="685800" progId="Equation.DSMT4">
                  <p:embed/>
                  <p:pic>
                    <p:nvPicPr>
                      <p:cNvPr id="0" name=""/>
                      <p:cNvPicPr>
                        <a:picLocks noChangeAspect="1" noChangeArrowheads="1"/>
                      </p:cNvPicPr>
                      <p:nvPr/>
                    </p:nvPicPr>
                    <p:blipFill>
                      <a:blip r:embed="rId6"/>
                      <a:srcRect/>
                      <a:stretch>
                        <a:fillRect/>
                      </a:stretch>
                    </p:blipFill>
                    <p:spPr bwMode="auto">
                      <a:xfrm>
                        <a:off x="2209800" y="2590800"/>
                        <a:ext cx="360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3052427"/>
              </p:ext>
            </p:extLst>
          </p:nvPr>
        </p:nvGraphicFramePr>
        <p:xfrm>
          <a:off x="4343400" y="5334000"/>
          <a:ext cx="4343400" cy="1219200"/>
        </p:xfrm>
        <a:graphic>
          <a:graphicData uri="http://schemas.openxmlformats.org/presentationml/2006/ole">
            <mc:AlternateContent xmlns:mc="http://schemas.openxmlformats.org/markup-compatibility/2006">
              <mc:Choice xmlns:v="urn:schemas-microsoft-com:vml" Requires="v">
                <p:oleObj spid="_x0000_s17441" name="Equation" r:id="rId7" imgW="4343400" imgH="1218960" progId="Equation.DSMT4">
                  <p:embed/>
                </p:oleObj>
              </mc:Choice>
              <mc:Fallback>
                <p:oleObj name="Equation" r:id="rId7" imgW="4343400" imgH="1218960" progId="Equation.DSMT4">
                  <p:embed/>
                  <p:pic>
                    <p:nvPicPr>
                      <p:cNvPr id="0" name=""/>
                      <p:cNvPicPr>
                        <a:picLocks noChangeAspect="1" noChangeArrowheads="1"/>
                      </p:cNvPicPr>
                      <p:nvPr/>
                    </p:nvPicPr>
                    <p:blipFill>
                      <a:blip r:embed="rId8"/>
                      <a:srcRect/>
                      <a:stretch>
                        <a:fillRect/>
                      </a:stretch>
                    </p:blipFill>
                    <p:spPr bwMode="auto">
                      <a:xfrm>
                        <a:off x="4343400" y="5334000"/>
                        <a:ext cx="434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19408051"/>
              </p:ext>
            </p:extLst>
          </p:nvPr>
        </p:nvGraphicFramePr>
        <p:xfrm>
          <a:off x="2070100" y="4114800"/>
          <a:ext cx="2959100" cy="685800"/>
        </p:xfrm>
        <a:graphic>
          <a:graphicData uri="http://schemas.openxmlformats.org/presentationml/2006/ole">
            <mc:AlternateContent xmlns:mc="http://schemas.openxmlformats.org/markup-compatibility/2006">
              <mc:Choice xmlns:v="urn:schemas-microsoft-com:vml" Requires="v">
                <p:oleObj spid="_x0000_s17442" name="Equation" r:id="rId9" imgW="2958840" imgH="685800" progId="Equation.DSMT4">
                  <p:embed/>
                </p:oleObj>
              </mc:Choice>
              <mc:Fallback>
                <p:oleObj name="Equation" r:id="rId9" imgW="2958840" imgH="685800" progId="Equation.DSMT4">
                  <p:embed/>
                  <p:pic>
                    <p:nvPicPr>
                      <p:cNvPr id="0" name=""/>
                      <p:cNvPicPr>
                        <a:picLocks noChangeAspect="1" noChangeArrowheads="1"/>
                      </p:cNvPicPr>
                      <p:nvPr/>
                    </p:nvPicPr>
                    <p:blipFill>
                      <a:blip r:embed="rId10"/>
                      <a:srcRect/>
                      <a:stretch>
                        <a:fillRect/>
                      </a:stretch>
                    </p:blipFill>
                    <p:spPr bwMode="auto">
                      <a:xfrm>
                        <a:off x="2070100" y="4114800"/>
                        <a:ext cx="2959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53989764"/>
              </p:ext>
            </p:extLst>
          </p:nvPr>
        </p:nvGraphicFramePr>
        <p:xfrm>
          <a:off x="2414234" y="3352800"/>
          <a:ext cx="3784600" cy="685800"/>
        </p:xfrm>
        <a:graphic>
          <a:graphicData uri="http://schemas.openxmlformats.org/presentationml/2006/ole">
            <mc:AlternateContent xmlns:mc="http://schemas.openxmlformats.org/markup-compatibility/2006">
              <mc:Choice xmlns:v="urn:schemas-microsoft-com:vml" Requires="v">
                <p:oleObj spid="_x0000_s17443" name="Equation" r:id="rId11" imgW="3784320" imgH="685800" progId="Equation.DSMT4">
                  <p:embed/>
                </p:oleObj>
              </mc:Choice>
              <mc:Fallback>
                <p:oleObj name="Equation" r:id="rId11" imgW="3784320" imgH="685800" progId="Equation.DSMT4">
                  <p:embed/>
                  <p:pic>
                    <p:nvPicPr>
                      <p:cNvPr id="0" name=""/>
                      <p:cNvPicPr>
                        <a:picLocks noChangeAspect="1" noChangeArrowheads="1"/>
                      </p:cNvPicPr>
                      <p:nvPr/>
                    </p:nvPicPr>
                    <p:blipFill>
                      <a:blip r:embed="rId12"/>
                      <a:srcRect/>
                      <a:stretch>
                        <a:fillRect/>
                      </a:stretch>
                    </p:blipFill>
                    <p:spPr bwMode="auto">
                      <a:xfrm>
                        <a:off x="2414234" y="3352800"/>
                        <a:ext cx="378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67119623"/>
              </p:ext>
            </p:extLst>
          </p:nvPr>
        </p:nvGraphicFramePr>
        <p:xfrm>
          <a:off x="2185634" y="4876800"/>
          <a:ext cx="2794000" cy="685800"/>
        </p:xfrm>
        <a:graphic>
          <a:graphicData uri="http://schemas.openxmlformats.org/presentationml/2006/ole">
            <mc:AlternateContent xmlns:mc="http://schemas.openxmlformats.org/markup-compatibility/2006">
              <mc:Choice xmlns:v="urn:schemas-microsoft-com:vml" Requires="v">
                <p:oleObj spid="_x0000_s17444" name="Equation" r:id="rId13" imgW="2793960" imgH="685800" progId="Equation.DSMT4">
                  <p:embed/>
                </p:oleObj>
              </mc:Choice>
              <mc:Fallback>
                <p:oleObj name="Equation" r:id="rId13" imgW="2793960" imgH="685800" progId="Equation.DSMT4">
                  <p:embed/>
                  <p:pic>
                    <p:nvPicPr>
                      <p:cNvPr id="0" name=""/>
                      <p:cNvPicPr>
                        <a:picLocks noChangeAspect="1" noChangeArrowheads="1"/>
                      </p:cNvPicPr>
                      <p:nvPr/>
                    </p:nvPicPr>
                    <p:blipFill>
                      <a:blip r:embed="rId14"/>
                      <a:srcRect/>
                      <a:stretch>
                        <a:fillRect/>
                      </a:stretch>
                    </p:blipFill>
                    <p:spPr bwMode="auto">
                      <a:xfrm>
                        <a:off x="2185634" y="4876800"/>
                        <a:ext cx="279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en-CA" smtClean="0"/>
              <a:t>Field axioms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pPr/>
              <a:t>7</a:t>
            </a:fld>
            <a:endParaRPr lang="en-CA"/>
          </a:p>
        </p:txBody>
      </p:sp>
    </p:spTree>
    <p:extLst>
      <p:ext uri="{BB962C8B-B14F-4D97-AF65-F5344CB8AC3E}">
        <p14:creationId xmlns:p14="http://schemas.microsoft.com/office/powerpoint/2010/main" val="27377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CA" dirty="0"/>
          </a:p>
        </p:txBody>
      </p:sp>
      <p:sp>
        <p:nvSpPr>
          <p:cNvPr id="3" name="Content Placeholder 2"/>
          <p:cNvSpPr>
            <a:spLocks noGrp="1"/>
          </p:cNvSpPr>
          <p:nvPr>
            <p:ph idx="1"/>
          </p:nvPr>
        </p:nvSpPr>
        <p:spPr/>
        <p:txBody>
          <a:bodyPr/>
          <a:lstStyle/>
          <a:p>
            <a:r>
              <a:rPr lang="en-US" dirty="0" smtClean="0"/>
              <a:t>One field critical to cryptography:</a:t>
            </a:r>
          </a:p>
          <a:p>
            <a:pPr lvl="1"/>
            <a:r>
              <a:rPr lang="en-US" dirty="0" smtClean="0"/>
              <a:t>The integers </a:t>
            </a:r>
            <a:r>
              <a:rPr lang="en-US" dirty="0" smtClean="0">
                <a:latin typeface="Times New Roman" panose="02020603050405020304" pitchFamily="18" charset="0"/>
              </a:rPr>
              <a:t>0, 1, 2, …, </a:t>
            </a:r>
            <a:r>
              <a:rPr lang="en-US" i="1" dirty="0" smtClean="0">
                <a:latin typeface="Times New Roman" panose="02020603050405020304" pitchFamily="18" charset="0"/>
              </a:rPr>
              <a:t>p</a:t>
            </a:r>
            <a:r>
              <a:rPr lang="en-US" dirty="0" smtClean="0">
                <a:latin typeface="Times New Roman" panose="02020603050405020304" pitchFamily="18" charset="0"/>
              </a:rPr>
              <a:t> – 1</a:t>
            </a:r>
            <a:r>
              <a:rPr lang="en-US" dirty="0" smtClean="0"/>
              <a:t> where </a:t>
            </a:r>
            <a:r>
              <a:rPr lang="en-US" i="1" dirty="0" smtClean="0">
                <a:latin typeface="Times New Roman" panose="02020603050405020304" pitchFamily="18" charset="0"/>
              </a:rPr>
              <a:t>p</a:t>
            </a:r>
            <a:r>
              <a:rPr lang="en-US" dirty="0" smtClean="0"/>
              <a:t> is prime and addition and multiplication is modulo </a:t>
            </a:r>
            <a:r>
              <a:rPr lang="en-US" i="1" dirty="0" smtClean="0">
                <a:latin typeface="Times New Roman" panose="02020603050405020304" pitchFamily="18" charset="0"/>
              </a:rPr>
              <a:t>p</a:t>
            </a:r>
          </a:p>
          <a:p>
            <a:pPr lvl="2"/>
            <a:r>
              <a:rPr lang="en-US" dirty="0" smtClean="0"/>
              <a:t>Only keep </a:t>
            </a:r>
            <a:r>
              <a:rPr lang="en-US" dirty="0"/>
              <a:t>the remainder </a:t>
            </a:r>
            <a:r>
              <a:rPr lang="en-US" dirty="0" smtClean="0"/>
              <a:t>when the result is </a:t>
            </a:r>
            <a:r>
              <a:rPr lang="en-US" dirty="0"/>
              <a:t>divided by </a:t>
            </a:r>
            <a:r>
              <a:rPr lang="en-US" i="1" dirty="0">
                <a:latin typeface="Times New Roman" panose="02020603050405020304" pitchFamily="18" charset="0"/>
                <a:ea typeface="Tahoma" panose="020B0604030504040204" pitchFamily="34" charset="0"/>
              </a:rPr>
              <a:t>p</a:t>
            </a:r>
            <a:endParaRPr lang="en-CA" dirty="0">
              <a:latin typeface="Times New Roman" panose="02020603050405020304" pitchFamily="18" charset="0"/>
              <a:ea typeface="Tahoma" panose="020B0604030504040204" pitchFamily="34" charset="0"/>
            </a:endParaRPr>
          </a:p>
          <a:p>
            <a:pPr lvl="1"/>
            <a:r>
              <a:rPr lang="en-US" dirty="0" smtClean="0"/>
              <a:t>When </a:t>
            </a:r>
            <a:r>
              <a:rPr lang="en-US" i="1" dirty="0" smtClean="0">
                <a:latin typeface="Times New Roman" panose="02020603050405020304" pitchFamily="18" charset="0"/>
              </a:rPr>
              <a:t>p</a:t>
            </a:r>
            <a:r>
              <a:rPr lang="en-US" dirty="0" smtClean="0">
                <a:latin typeface="Times New Roman" panose="02020603050405020304" pitchFamily="18" charset="0"/>
              </a:rPr>
              <a:t> = 5</a:t>
            </a:r>
            <a:r>
              <a:rPr lang="en-US" dirty="0" smtClean="0"/>
              <a:t>, we have the following tables: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636834706"/>
              </p:ext>
            </p:extLst>
          </p:nvPr>
        </p:nvGraphicFramePr>
        <p:xfrm>
          <a:off x="509392" y="3657600"/>
          <a:ext cx="3886200" cy="2225040"/>
        </p:xfrm>
        <a:graphic>
          <a:graphicData uri="http://schemas.openxmlformats.org/drawingml/2006/table">
            <a:tbl>
              <a:tblPr>
                <a:tableStyleId>{2D5ABB26-0587-4C30-8999-92F81FD0307C}</a:tableStyleId>
              </a:tblPr>
              <a:tblGrid>
                <a:gridCol w="647700"/>
                <a:gridCol w="647700"/>
                <a:gridCol w="647700"/>
                <a:gridCol w="647700"/>
                <a:gridCol w="647700"/>
                <a:gridCol w="647700"/>
              </a:tblGrid>
              <a:tr h="370840">
                <a:tc>
                  <a:txBody>
                    <a:bodyPr/>
                    <a:lstStyle/>
                    <a:p>
                      <a:pPr algn="ctr"/>
                      <a:r>
                        <a:rPr lang="en-US" dirty="0" smtClean="0">
                          <a:solidFill>
                            <a:schemeClr val="bg1"/>
                          </a:solidFill>
                        </a:rPr>
                        <a:t>+</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0</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1</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2</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3</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4</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0539710"/>
              </p:ext>
            </p:extLst>
          </p:nvPr>
        </p:nvGraphicFramePr>
        <p:xfrm>
          <a:off x="4800600" y="3660314"/>
          <a:ext cx="3886200" cy="2225040"/>
        </p:xfrm>
        <a:graphic>
          <a:graphicData uri="http://schemas.openxmlformats.org/drawingml/2006/table">
            <a:tbl>
              <a:tblPr>
                <a:tableStyleId>{2D5ABB26-0587-4C30-8999-92F81FD0307C}</a:tableStyleId>
              </a:tblPr>
              <a:tblGrid>
                <a:gridCol w="647700"/>
                <a:gridCol w="647700"/>
                <a:gridCol w="647700"/>
                <a:gridCol w="647700"/>
                <a:gridCol w="647700"/>
                <a:gridCol w="647700"/>
              </a:tblGrid>
              <a:tr h="370840">
                <a:tc>
                  <a:txBody>
                    <a:bodyPr/>
                    <a:lstStyle/>
                    <a:p>
                      <a:pPr algn="ctr"/>
                      <a:r>
                        <a:rPr lang="en-US" dirty="0" smtClean="0">
                          <a:solidFill>
                            <a:schemeClr val="bg1"/>
                          </a:solidFill>
                        </a:rPr>
                        <a:t>×</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0</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1</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2</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3</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dirty="0" smtClean="0">
                          <a:solidFill>
                            <a:schemeClr val="bg1"/>
                          </a:solidFill>
                        </a:rPr>
                        <a:t>4</a:t>
                      </a:r>
                      <a:endParaRPr lang="en-CA" dirty="0">
                        <a:solidFill>
                          <a:schemeClr val="bg1"/>
                        </a:solidFill>
                      </a:endParaRPr>
                    </a:p>
                  </a:txBody>
                  <a:tcP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0</a:t>
                      </a:r>
                      <a:endParaRPr lang="en-CA" dirty="0">
                        <a:solidFill>
                          <a:schemeClr val="bg1"/>
                        </a:solidFill>
                      </a:endParaRPr>
                    </a:p>
                  </a:txBody>
                  <a:tcP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4</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3</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2</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solidFill>
                            <a:schemeClr val="bg1"/>
                          </a:solidFill>
                        </a:rPr>
                        <a:t>1</a:t>
                      </a:r>
                      <a:endParaRPr lang="en-CA"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
        <p:nvSpPr>
          <p:cNvPr id="5" name="Oval 4"/>
          <p:cNvSpPr/>
          <p:nvPr/>
        </p:nvSpPr>
        <p:spPr>
          <a:xfrm>
            <a:off x="6852824" y="5096522"/>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8134170" y="547234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490532" y="471848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189956" y="4343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ooter Placeholder 9"/>
          <p:cNvSpPr>
            <a:spLocks noGrp="1"/>
          </p:cNvSpPr>
          <p:nvPr>
            <p:ph type="ftr" sz="quarter" idx="11"/>
          </p:nvPr>
        </p:nvSpPr>
        <p:spPr/>
        <p:txBody>
          <a:bodyPr/>
          <a:lstStyle/>
          <a:p>
            <a:r>
              <a:rPr lang="en-CA" smtClean="0"/>
              <a:t>Field axioms</a:t>
            </a:r>
            <a:endParaRPr lang="en-CA"/>
          </a:p>
        </p:txBody>
      </p:sp>
      <p:sp>
        <p:nvSpPr>
          <p:cNvPr id="11" name="Slide Number Placeholder 10"/>
          <p:cNvSpPr>
            <a:spLocks noGrp="1"/>
          </p:cNvSpPr>
          <p:nvPr>
            <p:ph type="sldNum" sz="quarter" idx="12"/>
          </p:nvPr>
        </p:nvSpPr>
        <p:spPr/>
        <p:txBody>
          <a:bodyPr/>
          <a:lstStyle/>
          <a:p>
            <a:fld id="{42EF6DC8-DA9C-4533-8A40-BB00A2545AF8}" type="slidenum">
              <a:rPr lang="en-CA" smtClean="0"/>
              <a:pPr/>
              <a:t>8</a:t>
            </a:fld>
            <a:endParaRPr lang="en-CA"/>
          </a:p>
        </p:txBody>
      </p:sp>
    </p:spTree>
    <p:extLst>
      <p:ext uri="{BB962C8B-B14F-4D97-AF65-F5344CB8AC3E}">
        <p14:creationId xmlns:p14="http://schemas.microsoft.com/office/powerpoint/2010/main" val="21871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non-examples</a:t>
            </a:r>
            <a:endParaRPr lang="en-CA" dirty="0"/>
          </a:p>
        </p:txBody>
      </p:sp>
      <p:sp>
        <p:nvSpPr>
          <p:cNvPr id="3" name="Content Placeholder 2"/>
          <p:cNvSpPr>
            <a:spLocks noGrp="1"/>
          </p:cNvSpPr>
          <p:nvPr>
            <p:ph idx="1"/>
          </p:nvPr>
        </p:nvSpPr>
        <p:spPr/>
        <p:txBody>
          <a:bodyPr/>
          <a:lstStyle/>
          <a:p>
            <a:r>
              <a:rPr lang="en-US" dirty="0" smtClean="0"/>
              <a:t>Some common collections are not fields</a:t>
            </a:r>
          </a:p>
          <a:p>
            <a:pPr lvl="1"/>
            <a:r>
              <a:rPr lang="en-US" dirty="0" smtClean="0"/>
              <a:t>The non-negative real numbers</a:t>
            </a:r>
          </a:p>
          <a:p>
            <a:pPr lvl="2"/>
            <a:r>
              <a:rPr lang="en-US" dirty="0" smtClean="0"/>
              <a:t>All axioms are satisfied except the existence of additive inverses</a:t>
            </a:r>
          </a:p>
          <a:p>
            <a:pPr lvl="3"/>
            <a:r>
              <a:rPr lang="en-US" dirty="0" smtClean="0"/>
              <a:t>There is no non-negative real </a:t>
            </a:r>
            <a:r>
              <a:rPr lang="en-US" i="1" dirty="0" smtClean="0">
                <a:latin typeface="Times New Roman" panose="02020603050405020304" pitchFamily="18" charset="0"/>
              </a:rPr>
              <a:t>x</a:t>
            </a:r>
            <a:r>
              <a:rPr lang="en-US" dirty="0" smtClean="0"/>
              <a:t> such that </a:t>
            </a:r>
            <a:r>
              <a:rPr lang="en-US" dirty="0" smtClean="0">
                <a:latin typeface="Times New Roman" panose="02020603050405020304" pitchFamily="18" charset="0"/>
              </a:rPr>
              <a:t>3 + </a:t>
            </a:r>
            <a:r>
              <a:rPr lang="en-US" i="1" dirty="0" smtClean="0">
                <a:latin typeface="Times New Roman" panose="02020603050405020304" pitchFamily="18" charset="0"/>
              </a:rPr>
              <a:t>x</a:t>
            </a:r>
            <a:r>
              <a:rPr lang="en-US" dirty="0" smtClean="0">
                <a:latin typeface="Times New Roman" panose="02020603050405020304" pitchFamily="18" charset="0"/>
              </a:rPr>
              <a:t> = 0</a:t>
            </a:r>
          </a:p>
          <a:p>
            <a:pPr lvl="1"/>
            <a:r>
              <a:rPr lang="en-US" dirty="0" smtClean="0"/>
              <a:t>The integers</a:t>
            </a:r>
          </a:p>
          <a:p>
            <a:pPr lvl="2"/>
            <a:r>
              <a:rPr lang="en-US" dirty="0" smtClean="0"/>
              <a:t>All axioms satisfied except existence of multiplicative inverses</a:t>
            </a:r>
          </a:p>
          <a:p>
            <a:pPr lvl="3"/>
            <a:r>
              <a:rPr lang="en-US" dirty="0" smtClean="0"/>
              <a:t>There is no integer </a:t>
            </a:r>
            <a:r>
              <a:rPr lang="en-US" i="1" dirty="0" smtClean="0">
                <a:latin typeface="Times New Roman" panose="02020603050405020304" pitchFamily="18" charset="0"/>
              </a:rPr>
              <a:t>n</a:t>
            </a:r>
            <a:r>
              <a:rPr lang="en-US" dirty="0" smtClean="0"/>
              <a:t> such that </a:t>
            </a:r>
            <a:r>
              <a:rPr lang="en-US" dirty="0" smtClean="0">
                <a:latin typeface="Times New Roman" panose="02020603050405020304" pitchFamily="18" charset="0"/>
              </a:rPr>
              <a:t>3</a:t>
            </a:r>
            <a:r>
              <a:rPr lang="en-US" i="1" dirty="0" smtClean="0">
                <a:latin typeface="Times New Roman" panose="02020603050405020304" pitchFamily="18" charset="0"/>
              </a:rPr>
              <a:t>n</a:t>
            </a:r>
            <a:r>
              <a:rPr lang="en-US" dirty="0" smtClean="0">
                <a:latin typeface="Times New Roman" panose="02020603050405020304" pitchFamily="18" charset="0"/>
              </a:rPr>
              <a:t> = 1</a:t>
            </a:r>
          </a:p>
          <a:p>
            <a:pPr lvl="1"/>
            <a:r>
              <a:rPr lang="en-US" dirty="0" smtClean="0"/>
              <a:t>The irrationals</a:t>
            </a:r>
          </a:p>
          <a:p>
            <a:pPr lvl="2"/>
            <a:r>
              <a:rPr lang="en-US" dirty="0" smtClean="0"/>
              <a:t>The irrationals are not closed under addition or multiplication:</a:t>
            </a:r>
          </a:p>
          <a:p>
            <a:pPr marL="914400" lvl="2" indent="0" algn="ctr">
              <a:buNone/>
            </a:pPr>
            <a:r>
              <a:rPr lang="en-US" dirty="0" smtClean="0"/>
              <a:t>and</a:t>
            </a:r>
          </a:p>
        </p:txBody>
      </p:sp>
      <p:graphicFrame>
        <p:nvGraphicFramePr>
          <p:cNvPr id="4" name="Object 3"/>
          <p:cNvGraphicFramePr>
            <a:graphicFrameLocks noChangeAspect="1"/>
          </p:cNvGraphicFramePr>
          <p:nvPr>
            <p:extLst>
              <p:ext uri="{D42A27DB-BD31-4B8C-83A1-F6EECF244321}">
                <p14:modId xmlns:p14="http://schemas.microsoft.com/office/powerpoint/2010/main" val="4247007686"/>
              </p:ext>
            </p:extLst>
          </p:nvPr>
        </p:nvGraphicFramePr>
        <p:xfrm>
          <a:off x="3073748" y="4949537"/>
          <a:ext cx="1625600" cy="482600"/>
        </p:xfrm>
        <a:graphic>
          <a:graphicData uri="http://schemas.openxmlformats.org/presentationml/2006/ole">
            <mc:AlternateContent xmlns:mc="http://schemas.openxmlformats.org/markup-compatibility/2006">
              <mc:Choice xmlns:v="urn:schemas-microsoft-com:vml" Requires="v">
                <p:oleObj spid="_x0000_s4156" name="Equation" r:id="rId3" imgW="1625400" imgH="482400" progId="Equation.DSMT4">
                  <p:embed/>
                </p:oleObj>
              </mc:Choice>
              <mc:Fallback>
                <p:oleObj name="Equation" r:id="rId3" imgW="1625400" imgH="482400" progId="Equation.DSMT4">
                  <p:embed/>
                  <p:pic>
                    <p:nvPicPr>
                      <p:cNvPr id="0" name="Object 11"/>
                      <p:cNvPicPr>
                        <a:picLocks noChangeAspect="1" noChangeArrowheads="1"/>
                      </p:cNvPicPr>
                      <p:nvPr/>
                    </p:nvPicPr>
                    <p:blipFill>
                      <a:blip r:embed="rId4"/>
                      <a:srcRect/>
                      <a:stretch>
                        <a:fillRect/>
                      </a:stretch>
                    </p:blipFill>
                    <p:spPr bwMode="auto">
                      <a:xfrm>
                        <a:off x="3073748" y="4949537"/>
                        <a:ext cx="1625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94469246"/>
              </p:ext>
            </p:extLst>
          </p:nvPr>
        </p:nvGraphicFramePr>
        <p:xfrm>
          <a:off x="5384452" y="4982157"/>
          <a:ext cx="1193800" cy="330200"/>
        </p:xfrm>
        <a:graphic>
          <a:graphicData uri="http://schemas.openxmlformats.org/presentationml/2006/ole">
            <mc:AlternateContent xmlns:mc="http://schemas.openxmlformats.org/markup-compatibility/2006">
              <mc:Choice xmlns:v="urn:schemas-microsoft-com:vml" Requires="v">
                <p:oleObj spid="_x0000_s4157" name="Equation" r:id="rId5" imgW="1193760" imgH="330120" progId="Equation.DSMT4">
                  <p:embed/>
                </p:oleObj>
              </mc:Choice>
              <mc:Fallback>
                <p:oleObj name="Equation" r:id="rId5" imgW="1193760" imgH="330120" progId="Equation.DSMT4">
                  <p:embed/>
                  <p:pic>
                    <p:nvPicPr>
                      <p:cNvPr id="0" name=""/>
                      <p:cNvPicPr>
                        <a:picLocks noChangeAspect="1" noChangeArrowheads="1"/>
                      </p:cNvPicPr>
                      <p:nvPr/>
                    </p:nvPicPr>
                    <p:blipFill>
                      <a:blip r:embed="rId6"/>
                      <a:srcRect/>
                      <a:stretch>
                        <a:fillRect/>
                      </a:stretch>
                    </p:blipFill>
                    <p:spPr bwMode="auto">
                      <a:xfrm>
                        <a:off x="5384452" y="4982157"/>
                        <a:ext cx="1193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r>
              <a:rPr lang="en-CA" smtClean="0"/>
              <a:t>Field axioms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spTree>
    <p:extLst>
      <p:ext uri="{BB962C8B-B14F-4D97-AF65-F5344CB8AC3E}">
        <p14:creationId xmlns:p14="http://schemas.microsoft.com/office/powerpoint/2010/main" val="10768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4513</TotalTime>
  <Words>1373</Words>
  <Application>Microsoft Office PowerPoint</Application>
  <PresentationFormat>On-screen Show (4:3)</PresentationFormat>
  <Paragraphs>444</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1.6.1 Field axioms</vt:lpstr>
      <vt:lpstr>Introduction</vt:lpstr>
      <vt:lpstr>Properties of the real numbers</vt:lpstr>
      <vt:lpstr>Properties of the real numbers</vt:lpstr>
      <vt:lpstr>Generalizations of the real numbers</vt:lpstr>
      <vt:lpstr>Other fields</vt:lpstr>
      <vt:lpstr>Other examples</vt:lpstr>
      <vt:lpstr>Other examples</vt:lpstr>
      <vt:lpstr>Other non-examples</vt:lpstr>
      <vt:lpstr>Other non-examples</vt:lpstr>
      <vt:lpstr>Other properties of fields</vt:lpstr>
      <vt:lpstr>Other properties of fields</vt:lpstr>
      <vt:lpstr>Other properties of fields</vt:lpstr>
      <vt:lpstr>Why the axiomatic approach?</vt:lpstr>
      <vt:lpstr>Some definitions</vt:lpstr>
      <vt:lpstr>Why the axiomatic approach?</vt:lpstr>
      <vt:lpstr>Why the axiomatic approach?</vt:lpstr>
      <vt:lpstr>Why the axiomatic approach?</vt:lpstr>
      <vt:lpstr>Why the axiomatic approach?</vt:lpstr>
      <vt:lpstr>Why the axiomatic approach?</vt:lpstr>
      <vt:lpstr>Why the axiomatic approach?</vt:lpstr>
      <vt:lpstr>Why the axiomatic approach?</vt:lpstr>
      <vt:lpstr>Why the axiomatic approach?</vt:lpstr>
      <vt:lpstr>Why the axiomatic approach?</vt:lpstr>
      <vt:lpstr>Quick review</vt:lpstr>
      <vt:lpstr>Important take-aways</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61</cp:revision>
  <dcterms:created xsi:type="dcterms:W3CDTF">2020-04-30T19:27:29Z</dcterms:created>
  <dcterms:modified xsi:type="dcterms:W3CDTF">2020-09-24T00:21:55Z</dcterms:modified>
</cp:coreProperties>
</file>